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169" r:id="rId1"/>
  </p:sldMasterIdLst>
  <p:notesMasterIdLst>
    <p:notesMasterId r:id="rId106"/>
  </p:notesMasterIdLst>
  <p:handoutMasterIdLst>
    <p:handoutMasterId r:id="rId107"/>
  </p:handoutMasterIdLst>
  <p:sldIdLst>
    <p:sldId id="256" r:id="rId2"/>
    <p:sldId id="578" r:id="rId3"/>
    <p:sldId id="551" r:id="rId4"/>
    <p:sldId id="550" r:id="rId5"/>
    <p:sldId id="554" r:id="rId6"/>
    <p:sldId id="555" r:id="rId7"/>
    <p:sldId id="553" r:id="rId8"/>
    <p:sldId id="257" r:id="rId9"/>
    <p:sldId id="467" r:id="rId10"/>
    <p:sldId id="260" r:id="rId11"/>
    <p:sldId id="355" r:id="rId12"/>
    <p:sldId id="261" r:id="rId13"/>
    <p:sldId id="484" r:id="rId14"/>
    <p:sldId id="262" r:id="rId15"/>
    <p:sldId id="445" r:id="rId16"/>
    <p:sldId id="482" r:id="rId17"/>
    <p:sldId id="517" r:id="rId18"/>
    <p:sldId id="518" r:id="rId19"/>
    <p:sldId id="531" r:id="rId20"/>
    <p:sldId id="532" r:id="rId21"/>
    <p:sldId id="533" r:id="rId22"/>
    <p:sldId id="535" r:id="rId23"/>
    <p:sldId id="534" r:id="rId24"/>
    <p:sldId id="536" r:id="rId25"/>
    <p:sldId id="537" r:id="rId26"/>
    <p:sldId id="549" r:id="rId27"/>
    <p:sldId id="547" r:id="rId28"/>
    <p:sldId id="548" r:id="rId29"/>
    <p:sldId id="443" r:id="rId30"/>
    <p:sldId id="438" r:id="rId31"/>
    <p:sldId id="491" r:id="rId32"/>
    <p:sldId id="539" r:id="rId33"/>
    <p:sldId id="464" r:id="rId34"/>
    <p:sldId id="490" r:id="rId35"/>
    <p:sldId id="492" r:id="rId36"/>
    <p:sldId id="512" r:id="rId37"/>
    <p:sldId id="511" r:id="rId38"/>
    <p:sldId id="474" r:id="rId39"/>
    <p:sldId id="449" r:id="rId40"/>
    <p:sldId id="493" r:id="rId41"/>
    <p:sldId id="501" r:id="rId42"/>
    <p:sldId id="499" r:id="rId43"/>
    <p:sldId id="500" r:id="rId44"/>
    <p:sldId id="494" r:id="rId45"/>
    <p:sldId id="495" r:id="rId46"/>
    <p:sldId id="496" r:id="rId47"/>
    <p:sldId id="454" r:id="rId48"/>
    <p:sldId id="455" r:id="rId49"/>
    <p:sldId id="456" r:id="rId50"/>
    <p:sldId id="457" r:id="rId51"/>
    <p:sldId id="514" r:id="rId52"/>
    <p:sldId id="515" r:id="rId53"/>
    <p:sldId id="287" r:id="rId54"/>
    <p:sldId id="476" r:id="rId55"/>
    <p:sldId id="415" r:id="rId56"/>
    <p:sldId id="284" r:id="rId57"/>
    <p:sldId id="504" r:id="rId58"/>
    <p:sldId id="528" r:id="rId59"/>
    <p:sldId id="506" r:id="rId60"/>
    <p:sldId id="361" r:id="rId61"/>
    <p:sldId id="288" r:id="rId62"/>
    <p:sldId id="502" r:id="rId63"/>
    <p:sldId id="503" r:id="rId64"/>
    <p:sldId id="290" r:id="rId65"/>
    <p:sldId id="486" r:id="rId66"/>
    <p:sldId id="541" r:id="rId67"/>
    <p:sldId id="393" r:id="rId68"/>
    <p:sldId id="399" r:id="rId69"/>
    <p:sldId id="507" r:id="rId70"/>
    <p:sldId id="395" r:id="rId71"/>
    <p:sldId id="540" r:id="rId72"/>
    <p:sldId id="397" r:id="rId73"/>
    <p:sldId id="542" r:id="rId74"/>
    <p:sldId id="543" r:id="rId75"/>
    <p:sldId id="323" r:id="rId76"/>
    <p:sldId id="444" r:id="rId77"/>
    <p:sldId id="513" r:id="rId78"/>
    <p:sldId id="563" r:id="rId79"/>
    <p:sldId id="564" r:id="rId80"/>
    <p:sldId id="565" r:id="rId81"/>
    <p:sldId id="566" r:id="rId82"/>
    <p:sldId id="567" r:id="rId83"/>
    <p:sldId id="569" r:id="rId84"/>
    <p:sldId id="570" r:id="rId85"/>
    <p:sldId id="571" r:id="rId86"/>
    <p:sldId id="574" r:id="rId87"/>
    <p:sldId id="575" r:id="rId88"/>
    <p:sldId id="576" r:id="rId89"/>
    <p:sldId id="577" r:id="rId90"/>
    <p:sldId id="508" r:id="rId91"/>
    <p:sldId id="510" r:id="rId92"/>
    <p:sldId id="308" r:id="rId93"/>
    <p:sldId id="488" r:id="rId94"/>
    <p:sldId id="302" r:id="rId95"/>
    <p:sldId id="371" r:id="rId96"/>
    <p:sldId id="301" r:id="rId97"/>
    <p:sldId id="305" r:id="rId98"/>
    <p:sldId id="470" r:id="rId99"/>
    <p:sldId id="440" r:id="rId100"/>
    <p:sldId id="430" r:id="rId101"/>
    <p:sldId id="544" r:id="rId102"/>
    <p:sldId id="545" r:id="rId103"/>
    <p:sldId id="546" r:id="rId104"/>
    <p:sldId id="353" r:id="rId105"/>
  </p:sldIdLst>
  <p:sldSz cx="9144000" cy="6858000" type="screen4x3"/>
  <p:notesSz cx="9869488" cy="6735763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CDDE1A-05A6-406A-82ED-55E3E7975BA5}" v="877" dt="2022-12-19T08:58:16.8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Açık Sti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Açık Stil 1 - Vurgu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9" autoAdjust="0"/>
    <p:restoredTop sz="98344" autoAdjust="0"/>
  </p:normalViewPr>
  <p:slideViewPr>
    <p:cSldViewPr>
      <p:cViewPr varScale="1">
        <p:scale>
          <a:sx n="111" d="100"/>
          <a:sy n="111" d="100"/>
        </p:scale>
        <p:origin x="16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9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microsoft.com/office/2015/10/relationships/revisionInfo" Target="revisionInfo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_al__ma_Sayfas_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icrosoft%20PowerPoint%20uygulamas&#305;nda%20grafik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al__ma_Sayfas_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cat>
            <c:strRef>
              <c:f>Sheet1!$A$3:$A$10</c:f>
              <c:strCache>
                <c:ptCount val="8"/>
                <c:pt idx="0">
                  <c:v>ALEMDAĞ DEVLET HASTANESİ GC</c:v>
                </c:pt>
                <c:pt idx="1">
                  <c:v>CERRAHİ ONKOLOJİ</c:v>
                </c:pt>
                <c:pt idx="2">
                  <c:v>KARACİĞER VE SAFRA YOLLARI CERRAHİSİ</c:v>
                </c:pt>
                <c:pt idx="3">
                  <c:v>PROKTOLOJİ</c:v>
                </c:pt>
                <c:pt idx="4">
                  <c:v>MEME POLİKLİNİĞİ</c:v>
                </c:pt>
                <c:pt idx="5">
                  <c:v>OBEZİTE POLİKLİNİĞİ</c:v>
                </c:pt>
                <c:pt idx="6">
                  <c:v>TİROİD VE ENDOKRİN CERRAHİSİ</c:v>
                </c:pt>
                <c:pt idx="7">
                  <c:v>GENEL CERRAHİ</c:v>
                </c:pt>
              </c:strCache>
            </c:strRef>
          </c:cat>
          <c:val>
            <c:numRef>
              <c:f>Sheet1!$B$3:$B$10</c:f>
              <c:numCache>
                <c:formatCode>_-* #,##0_-;\-* #,##0_-;_-* "-"??_-;_-@_-</c:formatCode>
                <c:ptCount val="8"/>
                <c:pt idx="0">
                  <c:v>5153</c:v>
                </c:pt>
                <c:pt idx="1">
                  <c:v>2499</c:v>
                </c:pt>
                <c:pt idx="2">
                  <c:v>2786</c:v>
                </c:pt>
                <c:pt idx="3">
                  <c:v>1996</c:v>
                </c:pt>
                <c:pt idx="4">
                  <c:v>15467</c:v>
                </c:pt>
                <c:pt idx="6">
                  <c:v>2767</c:v>
                </c:pt>
                <c:pt idx="7">
                  <c:v>69175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08-45B5-8642-32BBBD86CC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cat>
            <c:strRef>
              <c:f>Sheet1!$A$3:$A$10</c:f>
              <c:strCache>
                <c:ptCount val="8"/>
                <c:pt idx="0">
                  <c:v>ALEMDAĞ DEVLET HASTANESİ GC</c:v>
                </c:pt>
                <c:pt idx="1">
                  <c:v>CERRAHİ ONKOLOJİ</c:v>
                </c:pt>
                <c:pt idx="2">
                  <c:v>KARACİĞER VE SAFRA YOLLARI CERRAHİSİ</c:v>
                </c:pt>
                <c:pt idx="3">
                  <c:v>PROKTOLOJİ</c:v>
                </c:pt>
                <c:pt idx="4">
                  <c:v>MEME POLİKLİNİĞİ</c:v>
                </c:pt>
                <c:pt idx="5">
                  <c:v>OBEZİTE POLİKLİNİĞİ</c:v>
                </c:pt>
                <c:pt idx="6">
                  <c:v>TİROİD VE ENDOKRİN CERRAHİSİ</c:v>
                </c:pt>
                <c:pt idx="7">
                  <c:v>GENEL CERRAHİ</c:v>
                </c:pt>
              </c:strCache>
            </c:strRef>
          </c:cat>
          <c:val>
            <c:numRef>
              <c:f>Sheet1!$C$3:$C$10</c:f>
              <c:numCache>
                <c:formatCode>_-* #,##0_-;\-* #,##0_-;_-* "-"??_-;_-@_-</c:formatCode>
                <c:ptCount val="8"/>
                <c:pt idx="0">
                  <c:v>705</c:v>
                </c:pt>
                <c:pt idx="1">
                  <c:v>2201</c:v>
                </c:pt>
                <c:pt idx="2">
                  <c:v>2708</c:v>
                </c:pt>
                <c:pt idx="3">
                  <c:v>1827</c:v>
                </c:pt>
                <c:pt idx="4">
                  <c:v>14228</c:v>
                </c:pt>
                <c:pt idx="6">
                  <c:v>2459</c:v>
                </c:pt>
                <c:pt idx="7">
                  <c:v>79737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08-45B5-8642-32BBBD86CCB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cat>
            <c:strRef>
              <c:f>Sheet1!$A$3:$A$10</c:f>
              <c:strCache>
                <c:ptCount val="8"/>
                <c:pt idx="0">
                  <c:v>ALEMDAĞ DEVLET HASTANESİ GC</c:v>
                </c:pt>
                <c:pt idx="1">
                  <c:v>CERRAHİ ONKOLOJİ</c:v>
                </c:pt>
                <c:pt idx="2">
                  <c:v>KARACİĞER VE SAFRA YOLLARI CERRAHİSİ</c:v>
                </c:pt>
                <c:pt idx="3">
                  <c:v>PROKTOLOJİ</c:v>
                </c:pt>
                <c:pt idx="4">
                  <c:v>MEME POLİKLİNİĞİ</c:v>
                </c:pt>
                <c:pt idx="5">
                  <c:v>OBEZİTE POLİKLİNİĞİ</c:v>
                </c:pt>
                <c:pt idx="6">
                  <c:v>TİROİD VE ENDOKRİN CERRAHİSİ</c:v>
                </c:pt>
                <c:pt idx="7">
                  <c:v>GENEL CERRAHİ</c:v>
                </c:pt>
              </c:strCache>
            </c:strRef>
          </c:cat>
          <c:val>
            <c:numRef>
              <c:f>Sheet1!$D$3:$D$10</c:f>
              <c:numCache>
                <c:formatCode>_-* #,##0_-;\-* #,##0_-;_-* "-"??_-;_-@_-</c:formatCode>
                <c:ptCount val="8"/>
                <c:pt idx="1">
                  <c:v>1827</c:v>
                </c:pt>
                <c:pt idx="2">
                  <c:v>3282</c:v>
                </c:pt>
                <c:pt idx="3">
                  <c:v>1471</c:v>
                </c:pt>
                <c:pt idx="4">
                  <c:v>13790</c:v>
                </c:pt>
                <c:pt idx="6">
                  <c:v>2578</c:v>
                </c:pt>
                <c:pt idx="7">
                  <c:v>82313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08-45B5-8642-32BBBD86CCB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cat>
            <c:strRef>
              <c:f>Sheet1!$A$3:$A$10</c:f>
              <c:strCache>
                <c:ptCount val="8"/>
                <c:pt idx="0">
                  <c:v>ALEMDAĞ DEVLET HASTANESİ GC</c:v>
                </c:pt>
                <c:pt idx="1">
                  <c:v>CERRAHİ ONKOLOJİ</c:v>
                </c:pt>
                <c:pt idx="2">
                  <c:v>KARACİĞER VE SAFRA YOLLARI CERRAHİSİ</c:v>
                </c:pt>
                <c:pt idx="3">
                  <c:v>PROKTOLOJİ</c:v>
                </c:pt>
                <c:pt idx="4">
                  <c:v>MEME POLİKLİNİĞİ</c:v>
                </c:pt>
                <c:pt idx="5">
                  <c:v>OBEZİTE POLİKLİNİĞİ</c:v>
                </c:pt>
                <c:pt idx="6">
                  <c:v>TİROİD VE ENDOKRİN CERRAHİSİ</c:v>
                </c:pt>
                <c:pt idx="7">
                  <c:v>GENEL CERRAHİ</c:v>
                </c:pt>
              </c:strCache>
            </c:strRef>
          </c:cat>
          <c:val>
            <c:numRef>
              <c:f>Sheet1!$E$3:$E$10</c:f>
              <c:numCache>
                <c:formatCode>_-* #,##0_-;\-* #,##0_-;_-* "-"??_-;_-@_-</c:formatCode>
                <c:ptCount val="8"/>
                <c:pt idx="1">
                  <c:v>468</c:v>
                </c:pt>
                <c:pt idx="2">
                  <c:v>1635</c:v>
                </c:pt>
                <c:pt idx="3">
                  <c:v>846</c:v>
                </c:pt>
                <c:pt idx="4">
                  <c:v>7375</c:v>
                </c:pt>
                <c:pt idx="6">
                  <c:v>1455</c:v>
                </c:pt>
                <c:pt idx="7">
                  <c:v>56682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208-45B5-8642-32BBBD86CCB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Sheet1!$A$3:$A$10</c:f>
              <c:strCache>
                <c:ptCount val="8"/>
                <c:pt idx="0">
                  <c:v>ALEMDAĞ DEVLET HASTANESİ GC</c:v>
                </c:pt>
                <c:pt idx="1">
                  <c:v>CERRAHİ ONKOLOJİ</c:v>
                </c:pt>
                <c:pt idx="2">
                  <c:v>KARACİĞER VE SAFRA YOLLARI CERRAHİSİ</c:v>
                </c:pt>
                <c:pt idx="3">
                  <c:v>PROKTOLOJİ</c:v>
                </c:pt>
                <c:pt idx="4">
                  <c:v>MEME POLİKLİNİĞİ</c:v>
                </c:pt>
                <c:pt idx="5">
                  <c:v>OBEZİTE POLİKLİNİĞİ</c:v>
                </c:pt>
                <c:pt idx="6">
                  <c:v>TİROİD VE ENDOKRİN CERRAHİSİ</c:v>
                </c:pt>
                <c:pt idx="7">
                  <c:v>GENEL CERRAHİ</c:v>
                </c:pt>
              </c:strCache>
            </c:strRef>
          </c:cat>
          <c:val>
            <c:numRef>
              <c:f>Sheet1!$F$3:$F$10</c:f>
              <c:numCache>
                <c:formatCode>_-* #,##0_-;\-* #,##0_-;_-* "-"??_-;_-@_-</c:formatCode>
                <c:ptCount val="8"/>
                <c:pt idx="1">
                  <c:v>155</c:v>
                </c:pt>
                <c:pt idx="2">
                  <c:v>2821</c:v>
                </c:pt>
                <c:pt idx="3">
                  <c:v>9089</c:v>
                </c:pt>
                <c:pt idx="4">
                  <c:v>12364</c:v>
                </c:pt>
                <c:pt idx="6">
                  <c:v>2964</c:v>
                </c:pt>
                <c:pt idx="7">
                  <c:v>69163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208-45B5-8642-32BBBD86CCB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Sheet1!$A$3:$A$10</c:f>
              <c:strCache>
                <c:ptCount val="8"/>
                <c:pt idx="0">
                  <c:v>ALEMDAĞ DEVLET HASTANESİ GC</c:v>
                </c:pt>
                <c:pt idx="1">
                  <c:v>CERRAHİ ONKOLOJİ</c:v>
                </c:pt>
                <c:pt idx="2">
                  <c:v>KARACİĞER VE SAFRA YOLLARI CERRAHİSİ</c:v>
                </c:pt>
                <c:pt idx="3">
                  <c:v>PROKTOLOJİ</c:v>
                </c:pt>
                <c:pt idx="4">
                  <c:v>MEME POLİKLİNİĞİ</c:v>
                </c:pt>
                <c:pt idx="5">
                  <c:v>OBEZİTE POLİKLİNİĞİ</c:v>
                </c:pt>
                <c:pt idx="6">
                  <c:v>TİROİD VE ENDOKRİN CERRAHİSİ</c:v>
                </c:pt>
                <c:pt idx="7">
                  <c:v>GENEL CERRAHİ</c:v>
                </c:pt>
              </c:strCache>
            </c:strRef>
          </c:cat>
          <c:val>
            <c:numRef>
              <c:f>Sheet1!$G$3:$G$10</c:f>
              <c:numCache>
                <c:formatCode>_-* #,##0_-;\-* #,##0_-;_-* "-"??_-;_-@_-</c:formatCode>
                <c:ptCount val="8"/>
                <c:pt idx="1">
                  <c:v>1677</c:v>
                </c:pt>
                <c:pt idx="2">
                  <c:v>2602</c:v>
                </c:pt>
                <c:pt idx="3">
                  <c:v>8195</c:v>
                </c:pt>
                <c:pt idx="4">
                  <c:v>12946</c:v>
                </c:pt>
                <c:pt idx="5">
                  <c:v>1203</c:v>
                </c:pt>
                <c:pt idx="6">
                  <c:v>2618</c:v>
                </c:pt>
                <c:pt idx="7">
                  <c:v>71840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208-45B5-8642-32BBBD86CC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796864"/>
        <c:axId val="165946112"/>
      </c:barChart>
      <c:catAx>
        <c:axId val="16579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5946112"/>
        <c:crosses val="autoZero"/>
        <c:auto val="1"/>
        <c:lblAlgn val="ctr"/>
        <c:lblOffset val="100"/>
        <c:noMultiLvlLbl val="0"/>
      </c:catAx>
      <c:valAx>
        <c:axId val="165946112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none"/>
        <c:minorTickMark val="none"/>
        <c:tickLblPos val="nextTo"/>
        <c:crossAx val="16579686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200"/>
      </a:pPr>
      <a:endParaRPr lang="tr-TR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6221525936557616E-2"/>
          <c:y val="2.4108411767200168E-2"/>
          <c:w val="0.90106717371743483"/>
          <c:h val="0.48249189900462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'[Microsoft PowerPoint uygulamasında grafik]Sheet1 (3)'!$A$2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'[Microsoft PowerPoint uygulamasında grafik]Sheet1 (3)'!$B$1:$G$1</c:f>
              <c:strCache>
                <c:ptCount val="6"/>
                <c:pt idx="0">
                  <c:v>LAP Appendektomi</c:v>
                </c:pt>
                <c:pt idx="1">
                  <c:v>Açık Appendektomi</c:v>
                </c:pt>
                <c:pt idx="2">
                  <c:v>LAP Kolesistektomi</c:v>
                </c:pt>
                <c:pt idx="3">
                  <c:v>Açık/Konv. Kolesistektomi</c:v>
                </c:pt>
                <c:pt idx="4">
                  <c:v>İnguinal Herni</c:v>
                </c:pt>
                <c:pt idx="5">
                  <c:v>LAP inguinal herni</c:v>
                </c:pt>
              </c:strCache>
            </c:strRef>
          </c:cat>
          <c:val>
            <c:numRef>
              <c:f>'[Microsoft PowerPoint uygulamasında grafik]Sheet1 (3)'!$B$2:$G$2</c:f>
              <c:numCache>
                <c:formatCode>General</c:formatCode>
                <c:ptCount val="6"/>
                <c:pt idx="0">
                  <c:v>139</c:v>
                </c:pt>
                <c:pt idx="1">
                  <c:v>225</c:v>
                </c:pt>
                <c:pt idx="2">
                  <c:v>329</c:v>
                </c:pt>
                <c:pt idx="3">
                  <c:v>21</c:v>
                </c:pt>
                <c:pt idx="4">
                  <c:v>246</c:v>
                </c:pt>
                <c:pt idx="5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B7-4F2C-AC14-1E6264E22B93}"/>
            </c:ext>
          </c:extLst>
        </c:ser>
        <c:ser>
          <c:idx val="1"/>
          <c:order val="1"/>
          <c:tx>
            <c:strRef>
              <c:f>'[Microsoft PowerPoint uygulamasında grafik]Sheet1 (3)'!$A$3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'[Microsoft PowerPoint uygulamasında grafik]Sheet1 (3)'!$B$1:$G$1</c:f>
              <c:strCache>
                <c:ptCount val="6"/>
                <c:pt idx="0">
                  <c:v>LAP Appendektomi</c:v>
                </c:pt>
                <c:pt idx="1">
                  <c:v>Açık Appendektomi</c:v>
                </c:pt>
                <c:pt idx="2">
                  <c:v>LAP Kolesistektomi</c:v>
                </c:pt>
                <c:pt idx="3">
                  <c:v>Açık/Konv. Kolesistektomi</c:v>
                </c:pt>
                <c:pt idx="4">
                  <c:v>İnguinal Herni</c:v>
                </c:pt>
                <c:pt idx="5">
                  <c:v>LAP inguinal herni</c:v>
                </c:pt>
              </c:strCache>
            </c:strRef>
          </c:cat>
          <c:val>
            <c:numRef>
              <c:f>'[Microsoft PowerPoint uygulamasında grafik]Sheet1 (3)'!$B$3:$G$3</c:f>
              <c:numCache>
                <c:formatCode>General</c:formatCode>
                <c:ptCount val="6"/>
                <c:pt idx="0">
                  <c:v>299</c:v>
                </c:pt>
                <c:pt idx="1">
                  <c:v>105</c:v>
                </c:pt>
                <c:pt idx="2">
                  <c:v>463</c:v>
                </c:pt>
                <c:pt idx="3">
                  <c:v>22</c:v>
                </c:pt>
                <c:pt idx="4">
                  <c:v>300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B7-4F2C-AC14-1E6264E22B93}"/>
            </c:ext>
          </c:extLst>
        </c:ser>
        <c:ser>
          <c:idx val="2"/>
          <c:order val="2"/>
          <c:tx>
            <c:strRef>
              <c:f>'[Microsoft PowerPoint uygulamasında grafik]Sheet1 (3)'!$A$4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'[Microsoft PowerPoint uygulamasında grafik]Sheet1 (3)'!$B$1:$G$1</c:f>
              <c:strCache>
                <c:ptCount val="6"/>
                <c:pt idx="0">
                  <c:v>LAP Appendektomi</c:v>
                </c:pt>
                <c:pt idx="1">
                  <c:v>Açık Appendektomi</c:v>
                </c:pt>
                <c:pt idx="2">
                  <c:v>LAP Kolesistektomi</c:v>
                </c:pt>
                <c:pt idx="3">
                  <c:v>Açık/Konv. Kolesistektomi</c:v>
                </c:pt>
                <c:pt idx="4">
                  <c:v>İnguinal Herni</c:v>
                </c:pt>
                <c:pt idx="5">
                  <c:v>LAP inguinal herni</c:v>
                </c:pt>
              </c:strCache>
            </c:strRef>
          </c:cat>
          <c:val>
            <c:numRef>
              <c:f>'[Microsoft PowerPoint uygulamasında grafik]Sheet1 (3)'!$B$4:$G$4</c:f>
              <c:numCache>
                <c:formatCode>General</c:formatCode>
                <c:ptCount val="6"/>
                <c:pt idx="0">
                  <c:v>407</c:v>
                </c:pt>
                <c:pt idx="1">
                  <c:v>83</c:v>
                </c:pt>
                <c:pt idx="2">
                  <c:v>701</c:v>
                </c:pt>
                <c:pt idx="3">
                  <c:v>35</c:v>
                </c:pt>
                <c:pt idx="4">
                  <c:v>352</c:v>
                </c:pt>
                <c:pt idx="5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B7-4F2C-AC14-1E6264E22B93}"/>
            </c:ext>
          </c:extLst>
        </c:ser>
        <c:ser>
          <c:idx val="3"/>
          <c:order val="3"/>
          <c:tx>
            <c:strRef>
              <c:f>'[Microsoft PowerPoint uygulamasında grafik]Sheet1 (3)'!$A$5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'[Microsoft PowerPoint uygulamasında grafik]Sheet1 (3)'!$B$1:$G$1</c:f>
              <c:strCache>
                <c:ptCount val="6"/>
                <c:pt idx="0">
                  <c:v>LAP Appendektomi</c:v>
                </c:pt>
                <c:pt idx="1">
                  <c:v>Açık Appendektomi</c:v>
                </c:pt>
                <c:pt idx="2">
                  <c:v>LAP Kolesistektomi</c:v>
                </c:pt>
                <c:pt idx="3">
                  <c:v>Açık/Konv. Kolesistektomi</c:v>
                </c:pt>
                <c:pt idx="4">
                  <c:v>İnguinal Herni</c:v>
                </c:pt>
                <c:pt idx="5">
                  <c:v>LAP inguinal herni</c:v>
                </c:pt>
              </c:strCache>
            </c:strRef>
          </c:cat>
          <c:val>
            <c:numRef>
              <c:f>'[Microsoft PowerPoint uygulamasında grafik]Sheet1 (3)'!$B$5:$G$5</c:f>
              <c:numCache>
                <c:formatCode>General</c:formatCode>
                <c:ptCount val="6"/>
                <c:pt idx="0">
                  <c:v>444</c:v>
                </c:pt>
                <c:pt idx="1">
                  <c:v>28</c:v>
                </c:pt>
                <c:pt idx="2">
                  <c:v>744</c:v>
                </c:pt>
                <c:pt idx="3">
                  <c:v>40</c:v>
                </c:pt>
                <c:pt idx="4">
                  <c:v>408</c:v>
                </c:pt>
                <c:pt idx="5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6B7-4F2C-AC14-1E6264E22B93}"/>
            </c:ext>
          </c:extLst>
        </c:ser>
        <c:ser>
          <c:idx val="4"/>
          <c:order val="4"/>
          <c:tx>
            <c:strRef>
              <c:f>'[Microsoft PowerPoint uygulamasında grafik]Sheet1 (3)'!$A$6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'[Microsoft PowerPoint uygulamasında grafik]Sheet1 (3)'!$B$1:$G$1</c:f>
              <c:strCache>
                <c:ptCount val="6"/>
                <c:pt idx="0">
                  <c:v>LAP Appendektomi</c:v>
                </c:pt>
                <c:pt idx="1">
                  <c:v>Açık Appendektomi</c:v>
                </c:pt>
                <c:pt idx="2">
                  <c:v>LAP Kolesistektomi</c:v>
                </c:pt>
                <c:pt idx="3">
                  <c:v>Açık/Konv. Kolesistektomi</c:v>
                </c:pt>
                <c:pt idx="4">
                  <c:v>İnguinal Herni</c:v>
                </c:pt>
                <c:pt idx="5">
                  <c:v>LAP inguinal herni</c:v>
                </c:pt>
              </c:strCache>
            </c:strRef>
          </c:cat>
          <c:val>
            <c:numRef>
              <c:f>'[Microsoft PowerPoint uygulamasında grafik]Sheet1 (3)'!$B$6:$G$6</c:f>
              <c:numCache>
                <c:formatCode>General</c:formatCode>
                <c:ptCount val="6"/>
                <c:pt idx="0">
                  <c:v>428</c:v>
                </c:pt>
                <c:pt idx="1">
                  <c:v>24</c:v>
                </c:pt>
                <c:pt idx="2">
                  <c:v>768</c:v>
                </c:pt>
                <c:pt idx="3">
                  <c:v>28</c:v>
                </c:pt>
                <c:pt idx="4">
                  <c:v>377</c:v>
                </c:pt>
                <c:pt idx="5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6B7-4F2C-AC14-1E6264E22B93}"/>
            </c:ext>
          </c:extLst>
        </c:ser>
        <c:ser>
          <c:idx val="5"/>
          <c:order val="5"/>
          <c:tx>
            <c:strRef>
              <c:f>'[Microsoft PowerPoint uygulamasında grafik]Sheet1 (3)'!$A$7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'[Microsoft PowerPoint uygulamasında grafik]Sheet1 (3)'!$B$1:$G$1</c:f>
              <c:strCache>
                <c:ptCount val="6"/>
                <c:pt idx="0">
                  <c:v>LAP Appendektomi</c:v>
                </c:pt>
                <c:pt idx="1">
                  <c:v>Açık Appendektomi</c:v>
                </c:pt>
                <c:pt idx="2">
                  <c:v>LAP Kolesistektomi</c:v>
                </c:pt>
                <c:pt idx="3">
                  <c:v>Açık/Konv. Kolesistektomi</c:v>
                </c:pt>
                <c:pt idx="4">
                  <c:v>İnguinal Herni</c:v>
                </c:pt>
                <c:pt idx="5">
                  <c:v>LAP inguinal herni</c:v>
                </c:pt>
              </c:strCache>
            </c:strRef>
          </c:cat>
          <c:val>
            <c:numRef>
              <c:f>'[Microsoft PowerPoint uygulamasında grafik]Sheet1 (3)'!$B$7:$G$7</c:f>
              <c:numCache>
                <c:formatCode>General</c:formatCode>
                <c:ptCount val="6"/>
                <c:pt idx="0">
                  <c:v>259</c:v>
                </c:pt>
                <c:pt idx="1">
                  <c:v>284</c:v>
                </c:pt>
                <c:pt idx="2">
                  <c:v>451</c:v>
                </c:pt>
                <c:pt idx="3">
                  <c:v>36</c:v>
                </c:pt>
                <c:pt idx="4">
                  <c:v>320</c:v>
                </c:pt>
                <c:pt idx="5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6B7-4F2C-AC14-1E6264E22B93}"/>
            </c:ext>
          </c:extLst>
        </c:ser>
        <c:ser>
          <c:idx val="6"/>
          <c:order val="6"/>
          <c:tx>
            <c:strRef>
              <c:f>'[Microsoft PowerPoint uygulamasında grafik]Sheet1 (3)'!$A$8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'[Microsoft PowerPoint uygulamasında grafik]Sheet1 (3)'!$B$1:$G$1</c:f>
              <c:strCache>
                <c:ptCount val="6"/>
                <c:pt idx="0">
                  <c:v>LAP Appendektomi</c:v>
                </c:pt>
                <c:pt idx="1">
                  <c:v>Açık Appendektomi</c:v>
                </c:pt>
                <c:pt idx="2">
                  <c:v>LAP Kolesistektomi</c:v>
                </c:pt>
                <c:pt idx="3">
                  <c:v>Açık/Konv. Kolesistektomi</c:v>
                </c:pt>
                <c:pt idx="4">
                  <c:v>İnguinal Herni</c:v>
                </c:pt>
                <c:pt idx="5">
                  <c:v>LAP inguinal herni</c:v>
                </c:pt>
              </c:strCache>
            </c:strRef>
          </c:cat>
          <c:val>
            <c:numRef>
              <c:f>'[Microsoft PowerPoint uygulamasında grafik]Sheet1 (3)'!$B$8:$G$8</c:f>
              <c:numCache>
                <c:formatCode>General</c:formatCode>
                <c:ptCount val="6"/>
                <c:pt idx="0">
                  <c:v>393</c:v>
                </c:pt>
                <c:pt idx="1">
                  <c:v>12</c:v>
                </c:pt>
                <c:pt idx="2">
                  <c:v>750</c:v>
                </c:pt>
                <c:pt idx="3">
                  <c:v>66</c:v>
                </c:pt>
                <c:pt idx="4">
                  <c:v>359</c:v>
                </c:pt>
                <c:pt idx="5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B7-4F2C-AC14-1E6264E22B93}"/>
            </c:ext>
          </c:extLst>
        </c:ser>
        <c:ser>
          <c:idx val="7"/>
          <c:order val="7"/>
          <c:tx>
            <c:strRef>
              <c:f>'[Microsoft PowerPoint uygulamasında grafik]Sheet1 (3)'!$A$9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'[Microsoft PowerPoint uygulamasında grafik]Sheet1 (3)'!$B$1:$G$1</c:f>
              <c:strCache>
                <c:ptCount val="6"/>
                <c:pt idx="0">
                  <c:v>LAP Appendektomi</c:v>
                </c:pt>
                <c:pt idx="1">
                  <c:v>Açık Appendektomi</c:v>
                </c:pt>
                <c:pt idx="2">
                  <c:v>LAP Kolesistektomi</c:v>
                </c:pt>
                <c:pt idx="3">
                  <c:v>Açık/Konv. Kolesistektomi</c:v>
                </c:pt>
                <c:pt idx="4">
                  <c:v>İnguinal Herni</c:v>
                </c:pt>
                <c:pt idx="5">
                  <c:v>LAP inguinal herni</c:v>
                </c:pt>
              </c:strCache>
            </c:strRef>
          </c:cat>
          <c:val>
            <c:numRef>
              <c:f>'[Microsoft PowerPoint uygulamasında grafik]Sheet1 (3)'!$B$9:$G$9</c:f>
              <c:numCache>
                <c:formatCode>General</c:formatCode>
                <c:ptCount val="6"/>
                <c:pt idx="0">
                  <c:v>310</c:v>
                </c:pt>
                <c:pt idx="1">
                  <c:v>13</c:v>
                </c:pt>
                <c:pt idx="2">
                  <c:v>658</c:v>
                </c:pt>
                <c:pt idx="3">
                  <c:v>30</c:v>
                </c:pt>
                <c:pt idx="4">
                  <c:v>315</c:v>
                </c:pt>
                <c:pt idx="5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6B7-4F2C-AC14-1E6264E22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5335040"/>
        <c:axId val="235345024"/>
      </c:barChart>
      <c:catAx>
        <c:axId val="23533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35345024"/>
        <c:crosses val="autoZero"/>
        <c:auto val="1"/>
        <c:lblAlgn val="ctr"/>
        <c:lblOffset val="100"/>
        <c:noMultiLvlLbl val="0"/>
      </c:catAx>
      <c:valAx>
        <c:axId val="235345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23533504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(6)'!$A$2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'Sheet1 (6)'!$B$1:$K$1</c:f>
              <c:strCache>
                <c:ptCount val="10"/>
                <c:pt idx="0">
                  <c:v>Umblikal Herni</c:v>
                </c:pt>
                <c:pt idx="1">
                  <c:v>İnsizyonel Herni</c:v>
                </c:pt>
                <c:pt idx="2">
                  <c:v>Femoral Herni</c:v>
                </c:pt>
                <c:pt idx="3">
                  <c:v>Epigastrik Herni</c:v>
                </c:pt>
                <c:pt idx="4">
                  <c:v>hemoroidektomi</c:v>
                </c:pt>
                <c:pt idx="5">
                  <c:v>LİS</c:v>
                </c:pt>
                <c:pt idx="6">
                  <c:v>Fistülotomi/ Fistülektomi</c:v>
                </c:pt>
                <c:pt idx="7">
                  <c:v>BTT</c:v>
                </c:pt>
                <c:pt idx="8">
                  <c:v>Lobektomi</c:v>
                </c:pt>
                <c:pt idx="9">
                  <c:v>Pilonidal Sinüs</c:v>
                </c:pt>
              </c:strCache>
            </c:strRef>
          </c:cat>
          <c:val>
            <c:numRef>
              <c:f>'Sheet1 (6)'!$B$2:$K$2</c:f>
              <c:numCache>
                <c:formatCode>General</c:formatCode>
                <c:ptCount val="10"/>
                <c:pt idx="0">
                  <c:v>20</c:v>
                </c:pt>
                <c:pt idx="1">
                  <c:v>40</c:v>
                </c:pt>
                <c:pt idx="2">
                  <c:v>11</c:v>
                </c:pt>
                <c:pt idx="3">
                  <c:v>6</c:v>
                </c:pt>
                <c:pt idx="4">
                  <c:v>35</c:v>
                </c:pt>
                <c:pt idx="5">
                  <c:v>18</c:v>
                </c:pt>
                <c:pt idx="6">
                  <c:v>40</c:v>
                </c:pt>
                <c:pt idx="7">
                  <c:v>89</c:v>
                </c:pt>
                <c:pt idx="8">
                  <c:v>23</c:v>
                </c:pt>
                <c:pt idx="9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D2-490C-BD49-F06916E36075}"/>
            </c:ext>
          </c:extLst>
        </c:ser>
        <c:ser>
          <c:idx val="1"/>
          <c:order val="1"/>
          <c:tx>
            <c:strRef>
              <c:f>'Sheet1 (6)'!$A$3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'Sheet1 (6)'!$B$1:$K$1</c:f>
              <c:strCache>
                <c:ptCount val="10"/>
                <c:pt idx="0">
                  <c:v>Umblikal Herni</c:v>
                </c:pt>
                <c:pt idx="1">
                  <c:v>İnsizyonel Herni</c:v>
                </c:pt>
                <c:pt idx="2">
                  <c:v>Femoral Herni</c:v>
                </c:pt>
                <c:pt idx="3">
                  <c:v>Epigastrik Herni</c:v>
                </c:pt>
                <c:pt idx="4">
                  <c:v>hemoroidektomi</c:v>
                </c:pt>
                <c:pt idx="5">
                  <c:v>LİS</c:v>
                </c:pt>
                <c:pt idx="6">
                  <c:v>Fistülotomi/ Fistülektomi</c:v>
                </c:pt>
                <c:pt idx="7">
                  <c:v>BTT</c:v>
                </c:pt>
                <c:pt idx="8">
                  <c:v>Lobektomi</c:v>
                </c:pt>
                <c:pt idx="9">
                  <c:v>Pilonidal Sinüs</c:v>
                </c:pt>
              </c:strCache>
            </c:strRef>
          </c:cat>
          <c:val>
            <c:numRef>
              <c:f>'Sheet1 (6)'!$B$3:$K$3</c:f>
              <c:numCache>
                <c:formatCode>General</c:formatCode>
                <c:ptCount val="10"/>
                <c:pt idx="0">
                  <c:v>20</c:v>
                </c:pt>
                <c:pt idx="1">
                  <c:v>50</c:v>
                </c:pt>
                <c:pt idx="2">
                  <c:v>21</c:v>
                </c:pt>
                <c:pt idx="3">
                  <c:v>7</c:v>
                </c:pt>
                <c:pt idx="4">
                  <c:v>58</c:v>
                </c:pt>
                <c:pt idx="5">
                  <c:v>25</c:v>
                </c:pt>
                <c:pt idx="6">
                  <c:v>44</c:v>
                </c:pt>
                <c:pt idx="7">
                  <c:v>137</c:v>
                </c:pt>
                <c:pt idx="8">
                  <c:v>18</c:v>
                </c:pt>
                <c:pt idx="9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D2-490C-BD49-F06916E36075}"/>
            </c:ext>
          </c:extLst>
        </c:ser>
        <c:ser>
          <c:idx val="2"/>
          <c:order val="2"/>
          <c:tx>
            <c:strRef>
              <c:f>'Sheet1 (6)'!$A$4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'Sheet1 (6)'!$B$1:$K$1</c:f>
              <c:strCache>
                <c:ptCount val="10"/>
                <c:pt idx="0">
                  <c:v>Umblikal Herni</c:v>
                </c:pt>
                <c:pt idx="1">
                  <c:v>İnsizyonel Herni</c:v>
                </c:pt>
                <c:pt idx="2">
                  <c:v>Femoral Herni</c:v>
                </c:pt>
                <c:pt idx="3">
                  <c:v>Epigastrik Herni</c:v>
                </c:pt>
                <c:pt idx="4">
                  <c:v>hemoroidektomi</c:v>
                </c:pt>
                <c:pt idx="5">
                  <c:v>LİS</c:v>
                </c:pt>
                <c:pt idx="6">
                  <c:v>Fistülotomi/ Fistülektomi</c:v>
                </c:pt>
                <c:pt idx="7">
                  <c:v>BTT</c:v>
                </c:pt>
                <c:pt idx="8">
                  <c:v>Lobektomi</c:v>
                </c:pt>
                <c:pt idx="9">
                  <c:v>Pilonidal Sinüs</c:v>
                </c:pt>
              </c:strCache>
            </c:strRef>
          </c:cat>
          <c:val>
            <c:numRef>
              <c:f>'Sheet1 (6)'!$B$4:$K$4</c:f>
              <c:numCache>
                <c:formatCode>General</c:formatCode>
                <c:ptCount val="10"/>
                <c:pt idx="0">
                  <c:v>24</c:v>
                </c:pt>
                <c:pt idx="1">
                  <c:v>89</c:v>
                </c:pt>
                <c:pt idx="2">
                  <c:v>17</c:v>
                </c:pt>
                <c:pt idx="3">
                  <c:v>10</c:v>
                </c:pt>
                <c:pt idx="4">
                  <c:v>41</c:v>
                </c:pt>
                <c:pt idx="5">
                  <c:v>17</c:v>
                </c:pt>
                <c:pt idx="6">
                  <c:v>77</c:v>
                </c:pt>
                <c:pt idx="7">
                  <c:v>168</c:v>
                </c:pt>
                <c:pt idx="8">
                  <c:v>30</c:v>
                </c:pt>
                <c:pt idx="9">
                  <c:v>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D2-490C-BD49-F06916E36075}"/>
            </c:ext>
          </c:extLst>
        </c:ser>
        <c:ser>
          <c:idx val="3"/>
          <c:order val="3"/>
          <c:tx>
            <c:strRef>
              <c:f>'Sheet1 (6)'!$A$5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'Sheet1 (6)'!$B$1:$K$1</c:f>
              <c:strCache>
                <c:ptCount val="10"/>
                <c:pt idx="0">
                  <c:v>Umblikal Herni</c:v>
                </c:pt>
                <c:pt idx="1">
                  <c:v>İnsizyonel Herni</c:v>
                </c:pt>
                <c:pt idx="2">
                  <c:v>Femoral Herni</c:v>
                </c:pt>
                <c:pt idx="3">
                  <c:v>Epigastrik Herni</c:v>
                </c:pt>
                <c:pt idx="4">
                  <c:v>hemoroidektomi</c:v>
                </c:pt>
                <c:pt idx="5">
                  <c:v>LİS</c:v>
                </c:pt>
                <c:pt idx="6">
                  <c:v>Fistülotomi/ Fistülektomi</c:v>
                </c:pt>
                <c:pt idx="7">
                  <c:v>BTT</c:v>
                </c:pt>
                <c:pt idx="8">
                  <c:v>Lobektomi</c:v>
                </c:pt>
                <c:pt idx="9">
                  <c:v>Pilonidal Sinüs</c:v>
                </c:pt>
              </c:strCache>
            </c:strRef>
          </c:cat>
          <c:val>
            <c:numRef>
              <c:f>'Sheet1 (6)'!$B$5:$K$5</c:f>
              <c:numCache>
                <c:formatCode>General</c:formatCode>
                <c:ptCount val="10"/>
                <c:pt idx="0">
                  <c:v>25</c:v>
                </c:pt>
                <c:pt idx="1">
                  <c:v>83</c:v>
                </c:pt>
                <c:pt idx="2">
                  <c:v>11</c:v>
                </c:pt>
                <c:pt idx="3">
                  <c:v>10</c:v>
                </c:pt>
                <c:pt idx="4">
                  <c:v>62</c:v>
                </c:pt>
                <c:pt idx="5">
                  <c:v>22</c:v>
                </c:pt>
                <c:pt idx="6">
                  <c:v>64</c:v>
                </c:pt>
                <c:pt idx="7">
                  <c:v>199</c:v>
                </c:pt>
                <c:pt idx="8">
                  <c:v>35</c:v>
                </c:pt>
                <c:pt idx="9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D2-490C-BD49-F06916E36075}"/>
            </c:ext>
          </c:extLst>
        </c:ser>
        <c:ser>
          <c:idx val="4"/>
          <c:order val="4"/>
          <c:tx>
            <c:strRef>
              <c:f>'Sheet1 (6)'!$A$6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'Sheet1 (6)'!$B$1:$K$1</c:f>
              <c:strCache>
                <c:ptCount val="10"/>
                <c:pt idx="0">
                  <c:v>Umblikal Herni</c:v>
                </c:pt>
                <c:pt idx="1">
                  <c:v>İnsizyonel Herni</c:v>
                </c:pt>
                <c:pt idx="2">
                  <c:v>Femoral Herni</c:v>
                </c:pt>
                <c:pt idx="3">
                  <c:v>Epigastrik Herni</c:v>
                </c:pt>
                <c:pt idx="4">
                  <c:v>hemoroidektomi</c:v>
                </c:pt>
                <c:pt idx="5">
                  <c:v>LİS</c:v>
                </c:pt>
                <c:pt idx="6">
                  <c:v>Fistülotomi/ Fistülektomi</c:v>
                </c:pt>
                <c:pt idx="7">
                  <c:v>BTT</c:v>
                </c:pt>
                <c:pt idx="8">
                  <c:v>Lobektomi</c:v>
                </c:pt>
                <c:pt idx="9">
                  <c:v>Pilonidal Sinüs</c:v>
                </c:pt>
              </c:strCache>
            </c:strRef>
          </c:cat>
          <c:val>
            <c:numRef>
              <c:f>'Sheet1 (6)'!$B$6:$K$6</c:f>
              <c:numCache>
                <c:formatCode>General</c:formatCode>
                <c:ptCount val="10"/>
                <c:pt idx="0">
                  <c:v>102</c:v>
                </c:pt>
                <c:pt idx="1">
                  <c:v>118</c:v>
                </c:pt>
                <c:pt idx="2">
                  <c:v>30</c:v>
                </c:pt>
                <c:pt idx="3">
                  <c:v>18</c:v>
                </c:pt>
                <c:pt idx="4">
                  <c:v>72</c:v>
                </c:pt>
                <c:pt idx="5">
                  <c:v>29</c:v>
                </c:pt>
                <c:pt idx="6">
                  <c:v>66</c:v>
                </c:pt>
                <c:pt idx="7">
                  <c:v>217</c:v>
                </c:pt>
                <c:pt idx="8">
                  <c:v>52</c:v>
                </c:pt>
                <c:pt idx="9">
                  <c:v>238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D2-490C-BD49-F06916E36075}"/>
            </c:ext>
          </c:extLst>
        </c:ser>
        <c:ser>
          <c:idx val="5"/>
          <c:order val="5"/>
          <c:tx>
            <c:strRef>
              <c:f>'Sheet1 (6)'!$A$7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'Sheet1 (6)'!$B$1:$K$1</c:f>
              <c:strCache>
                <c:ptCount val="10"/>
                <c:pt idx="0">
                  <c:v>Umblikal Herni</c:v>
                </c:pt>
                <c:pt idx="1">
                  <c:v>İnsizyonel Herni</c:v>
                </c:pt>
                <c:pt idx="2">
                  <c:v>Femoral Herni</c:v>
                </c:pt>
                <c:pt idx="3">
                  <c:v>Epigastrik Herni</c:v>
                </c:pt>
                <c:pt idx="4">
                  <c:v>hemoroidektomi</c:v>
                </c:pt>
                <c:pt idx="5">
                  <c:v>LİS</c:v>
                </c:pt>
                <c:pt idx="6">
                  <c:v>Fistülotomi/ Fistülektomi</c:v>
                </c:pt>
                <c:pt idx="7">
                  <c:v>BTT</c:v>
                </c:pt>
                <c:pt idx="8">
                  <c:v>Lobektomi</c:v>
                </c:pt>
                <c:pt idx="9">
                  <c:v>Pilonidal Sinüs</c:v>
                </c:pt>
              </c:strCache>
            </c:strRef>
          </c:cat>
          <c:val>
            <c:numRef>
              <c:f>'Sheet1 (6)'!$B$7:$K$7</c:f>
              <c:numCache>
                <c:formatCode>General</c:formatCode>
                <c:ptCount val="10"/>
                <c:pt idx="0">
                  <c:v>42</c:v>
                </c:pt>
                <c:pt idx="1">
                  <c:v>49</c:v>
                </c:pt>
                <c:pt idx="2">
                  <c:v>11</c:v>
                </c:pt>
                <c:pt idx="3">
                  <c:v>3</c:v>
                </c:pt>
                <c:pt idx="4">
                  <c:v>34</c:v>
                </c:pt>
                <c:pt idx="5">
                  <c:v>13</c:v>
                </c:pt>
                <c:pt idx="6">
                  <c:v>35</c:v>
                </c:pt>
                <c:pt idx="7">
                  <c:v>118</c:v>
                </c:pt>
                <c:pt idx="8">
                  <c:v>26</c:v>
                </c:pt>
                <c:pt idx="9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3D2-490C-BD49-F06916E36075}"/>
            </c:ext>
          </c:extLst>
        </c:ser>
        <c:ser>
          <c:idx val="6"/>
          <c:order val="6"/>
          <c:tx>
            <c:strRef>
              <c:f>'Sheet1 (6)'!$A$8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'Sheet1 (6)'!$B$1:$K$1</c:f>
              <c:strCache>
                <c:ptCount val="10"/>
                <c:pt idx="0">
                  <c:v>Umblikal Herni</c:v>
                </c:pt>
                <c:pt idx="1">
                  <c:v>İnsizyonel Herni</c:v>
                </c:pt>
                <c:pt idx="2">
                  <c:v>Femoral Herni</c:v>
                </c:pt>
                <c:pt idx="3">
                  <c:v>Epigastrik Herni</c:v>
                </c:pt>
                <c:pt idx="4">
                  <c:v>hemoroidektomi</c:v>
                </c:pt>
                <c:pt idx="5">
                  <c:v>LİS</c:v>
                </c:pt>
                <c:pt idx="6">
                  <c:v>Fistülotomi/ Fistülektomi</c:v>
                </c:pt>
                <c:pt idx="7">
                  <c:v>BTT</c:v>
                </c:pt>
                <c:pt idx="8">
                  <c:v>Lobektomi</c:v>
                </c:pt>
                <c:pt idx="9">
                  <c:v>Pilonidal Sinüs</c:v>
                </c:pt>
              </c:strCache>
            </c:strRef>
          </c:cat>
          <c:val>
            <c:numRef>
              <c:f>'Sheet1 (6)'!$B$8:$K$8</c:f>
              <c:numCache>
                <c:formatCode>General</c:formatCode>
                <c:ptCount val="10"/>
                <c:pt idx="0">
                  <c:v>95</c:v>
                </c:pt>
                <c:pt idx="1">
                  <c:v>108</c:v>
                </c:pt>
                <c:pt idx="2">
                  <c:v>18</c:v>
                </c:pt>
                <c:pt idx="3">
                  <c:v>9</c:v>
                </c:pt>
                <c:pt idx="4">
                  <c:v>88</c:v>
                </c:pt>
                <c:pt idx="5">
                  <c:v>20</c:v>
                </c:pt>
                <c:pt idx="6">
                  <c:v>66</c:v>
                </c:pt>
                <c:pt idx="7">
                  <c:v>144</c:v>
                </c:pt>
                <c:pt idx="8">
                  <c:v>11</c:v>
                </c:pt>
                <c:pt idx="9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D2-490C-BD49-F06916E36075}"/>
            </c:ext>
          </c:extLst>
        </c:ser>
        <c:ser>
          <c:idx val="7"/>
          <c:order val="7"/>
          <c:tx>
            <c:strRef>
              <c:f>'Sheet1 (6)'!$A$9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'Sheet1 (6)'!$B$1:$K$1</c:f>
              <c:strCache>
                <c:ptCount val="10"/>
                <c:pt idx="0">
                  <c:v>Umblikal Herni</c:v>
                </c:pt>
                <c:pt idx="1">
                  <c:v>İnsizyonel Herni</c:v>
                </c:pt>
                <c:pt idx="2">
                  <c:v>Femoral Herni</c:v>
                </c:pt>
                <c:pt idx="3">
                  <c:v>Epigastrik Herni</c:v>
                </c:pt>
                <c:pt idx="4">
                  <c:v>hemoroidektomi</c:v>
                </c:pt>
                <c:pt idx="5">
                  <c:v>LİS</c:v>
                </c:pt>
                <c:pt idx="6">
                  <c:v>Fistülotomi/ Fistülektomi</c:v>
                </c:pt>
                <c:pt idx="7">
                  <c:v>BTT</c:v>
                </c:pt>
                <c:pt idx="8">
                  <c:v>Lobektomi</c:v>
                </c:pt>
                <c:pt idx="9">
                  <c:v>Pilonidal Sinüs</c:v>
                </c:pt>
              </c:strCache>
            </c:strRef>
          </c:cat>
          <c:val>
            <c:numRef>
              <c:f>'Sheet1 (6)'!$B$9:$K$9</c:f>
              <c:numCache>
                <c:formatCode>General</c:formatCode>
                <c:ptCount val="10"/>
                <c:pt idx="0">
                  <c:v>68</c:v>
                </c:pt>
                <c:pt idx="1">
                  <c:v>72</c:v>
                </c:pt>
                <c:pt idx="2">
                  <c:v>14</c:v>
                </c:pt>
                <c:pt idx="3">
                  <c:v>5</c:v>
                </c:pt>
                <c:pt idx="4">
                  <c:v>71</c:v>
                </c:pt>
                <c:pt idx="5">
                  <c:v>16</c:v>
                </c:pt>
                <c:pt idx="6">
                  <c:v>60</c:v>
                </c:pt>
                <c:pt idx="7">
                  <c:v>147</c:v>
                </c:pt>
                <c:pt idx="8">
                  <c:v>14</c:v>
                </c:pt>
                <c:pt idx="9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3D2-490C-BD49-F06916E36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108224"/>
        <c:axId val="173495040"/>
      </c:barChart>
      <c:catAx>
        <c:axId val="17310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73495040"/>
        <c:crosses val="autoZero"/>
        <c:auto val="1"/>
        <c:lblAlgn val="ctr"/>
        <c:lblOffset val="100"/>
        <c:noMultiLvlLbl val="0"/>
      </c:catAx>
      <c:valAx>
        <c:axId val="173495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731082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(2)'!$A$2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'Sheet1 (2)'!$B$1:$M$1</c:f>
              <c:strCache>
                <c:ptCount val="12"/>
                <c:pt idx="0">
                  <c:v>LAP LAR</c:v>
                </c:pt>
                <c:pt idx="1">
                  <c:v>LAR</c:v>
                </c:pt>
                <c:pt idx="2">
                  <c:v>Subtotal Kolektomi</c:v>
                </c:pt>
                <c:pt idx="3">
                  <c:v>Total Kolektomi</c:v>
                </c:pt>
                <c:pt idx="4">
                  <c:v>LAP Segmenter Kolon Rezeksiyonu</c:v>
                </c:pt>
                <c:pt idx="5">
                  <c:v>Segmenter Kolon Rezeksiyonu</c:v>
                </c:pt>
                <c:pt idx="6">
                  <c:v>Kolostomi Açılması</c:v>
                </c:pt>
                <c:pt idx="7">
                  <c:v>SRC/HIPEC</c:v>
                </c:pt>
                <c:pt idx="8">
                  <c:v>Debulking</c:v>
                </c:pt>
                <c:pt idx="9">
                  <c:v>Hemikolektomi (Sağ/Sol)</c:v>
                </c:pt>
                <c:pt idx="10">
                  <c:v>LAP Hemikolektomi (Sağ/Sol)</c:v>
                </c:pt>
                <c:pt idx="11">
                  <c:v>APR</c:v>
                </c:pt>
              </c:strCache>
            </c:strRef>
          </c:cat>
          <c:val>
            <c:numRef>
              <c:f>'Sheet1 (2)'!$B$2:$M$2</c:f>
              <c:numCache>
                <c:formatCode>General</c:formatCode>
                <c:ptCount val="12"/>
                <c:pt idx="0">
                  <c:v>10</c:v>
                </c:pt>
                <c:pt idx="1">
                  <c:v>13</c:v>
                </c:pt>
                <c:pt idx="2">
                  <c:v>5</c:v>
                </c:pt>
                <c:pt idx="3">
                  <c:v>2</c:v>
                </c:pt>
                <c:pt idx="4">
                  <c:v>3</c:v>
                </c:pt>
                <c:pt idx="5">
                  <c:v>8</c:v>
                </c:pt>
                <c:pt idx="6">
                  <c:v>7</c:v>
                </c:pt>
                <c:pt idx="7">
                  <c:v>0</c:v>
                </c:pt>
                <c:pt idx="8">
                  <c:v>4</c:v>
                </c:pt>
                <c:pt idx="9">
                  <c:v>21</c:v>
                </c:pt>
                <c:pt idx="10">
                  <c:v>3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F9-4361-B60C-E3C65D99E816}"/>
            </c:ext>
          </c:extLst>
        </c:ser>
        <c:ser>
          <c:idx val="1"/>
          <c:order val="1"/>
          <c:tx>
            <c:strRef>
              <c:f>'Sheet1 (2)'!$A$3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'Sheet1 (2)'!$B$1:$M$1</c:f>
              <c:strCache>
                <c:ptCount val="12"/>
                <c:pt idx="0">
                  <c:v>LAP LAR</c:v>
                </c:pt>
                <c:pt idx="1">
                  <c:v>LAR</c:v>
                </c:pt>
                <c:pt idx="2">
                  <c:v>Subtotal Kolektomi</c:v>
                </c:pt>
                <c:pt idx="3">
                  <c:v>Total Kolektomi</c:v>
                </c:pt>
                <c:pt idx="4">
                  <c:v>LAP Segmenter Kolon Rezeksiyonu</c:v>
                </c:pt>
                <c:pt idx="5">
                  <c:v>Segmenter Kolon Rezeksiyonu</c:v>
                </c:pt>
                <c:pt idx="6">
                  <c:v>Kolostomi Açılması</c:v>
                </c:pt>
                <c:pt idx="7">
                  <c:v>SRC/HIPEC</c:v>
                </c:pt>
                <c:pt idx="8">
                  <c:v>Debulking</c:v>
                </c:pt>
                <c:pt idx="9">
                  <c:v>Hemikolektomi (Sağ/Sol)</c:v>
                </c:pt>
                <c:pt idx="10">
                  <c:v>LAP Hemikolektomi (Sağ/Sol)</c:v>
                </c:pt>
                <c:pt idx="11">
                  <c:v>APR</c:v>
                </c:pt>
              </c:strCache>
            </c:strRef>
          </c:cat>
          <c:val>
            <c:numRef>
              <c:f>'Sheet1 (2)'!$B$3:$M$3</c:f>
              <c:numCache>
                <c:formatCode>General</c:formatCode>
                <c:ptCount val="12"/>
                <c:pt idx="0">
                  <c:v>17</c:v>
                </c:pt>
                <c:pt idx="1">
                  <c:v>15</c:v>
                </c:pt>
                <c:pt idx="2">
                  <c:v>9</c:v>
                </c:pt>
                <c:pt idx="3">
                  <c:v>2</c:v>
                </c:pt>
                <c:pt idx="4">
                  <c:v>5</c:v>
                </c:pt>
                <c:pt idx="5">
                  <c:v>16</c:v>
                </c:pt>
                <c:pt idx="6">
                  <c:v>6</c:v>
                </c:pt>
                <c:pt idx="7">
                  <c:v>10</c:v>
                </c:pt>
                <c:pt idx="8">
                  <c:v>1</c:v>
                </c:pt>
                <c:pt idx="9">
                  <c:v>27</c:v>
                </c:pt>
                <c:pt idx="10">
                  <c:v>7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F9-4361-B60C-E3C65D99E816}"/>
            </c:ext>
          </c:extLst>
        </c:ser>
        <c:ser>
          <c:idx val="2"/>
          <c:order val="2"/>
          <c:tx>
            <c:strRef>
              <c:f>'Sheet1 (2)'!$A$4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'Sheet1 (2)'!$B$1:$M$1</c:f>
              <c:strCache>
                <c:ptCount val="12"/>
                <c:pt idx="0">
                  <c:v>LAP LAR</c:v>
                </c:pt>
                <c:pt idx="1">
                  <c:v>LAR</c:v>
                </c:pt>
                <c:pt idx="2">
                  <c:v>Subtotal Kolektomi</c:v>
                </c:pt>
                <c:pt idx="3">
                  <c:v>Total Kolektomi</c:v>
                </c:pt>
                <c:pt idx="4">
                  <c:v>LAP Segmenter Kolon Rezeksiyonu</c:v>
                </c:pt>
                <c:pt idx="5">
                  <c:v>Segmenter Kolon Rezeksiyonu</c:v>
                </c:pt>
                <c:pt idx="6">
                  <c:v>Kolostomi Açılması</c:v>
                </c:pt>
                <c:pt idx="7">
                  <c:v>SRC/HIPEC</c:v>
                </c:pt>
                <c:pt idx="8">
                  <c:v>Debulking</c:v>
                </c:pt>
                <c:pt idx="9">
                  <c:v>Hemikolektomi (Sağ/Sol)</c:v>
                </c:pt>
                <c:pt idx="10">
                  <c:v>LAP Hemikolektomi (Sağ/Sol)</c:v>
                </c:pt>
                <c:pt idx="11">
                  <c:v>APR</c:v>
                </c:pt>
              </c:strCache>
            </c:strRef>
          </c:cat>
          <c:val>
            <c:numRef>
              <c:f>'Sheet1 (2)'!$B$4:$M$4</c:f>
              <c:numCache>
                <c:formatCode>General</c:formatCode>
                <c:ptCount val="12"/>
                <c:pt idx="0">
                  <c:v>26</c:v>
                </c:pt>
                <c:pt idx="1">
                  <c:v>19</c:v>
                </c:pt>
                <c:pt idx="2">
                  <c:v>8</c:v>
                </c:pt>
                <c:pt idx="3">
                  <c:v>1</c:v>
                </c:pt>
                <c:pt idx="4">
                  <c:v>8</c:v>
                </c:pt>
                <c:pt idx="5">
                  <c:v>7</c:v>
                </c:pt>
                <c:pt idx="6">
                  <c:v>11</c:v>
                </c:pt>
                <c:pt idx="7">
                  <c:v>16</c:v>
                </c:pt>
                <c:pt idx="8">
                  <c:v>4</c:v>
                </c:pt>
                <c:pt idx="9">
                  <c:v>45</c:v>
                </c:pt>
                <c:pt idx="10">
                  <c:v>19</c:v>
                </c:pt>
                <c:pt idx="1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F9-4361-B60C-E3C65D99E816}"/>
            </c:ext>
          </c:extLst>
        </c:ser>
        <c:ser>
          <c:idx val="3"/>
          <c:order val="3"/>
          <c:tx>
            <c:strRef>
              <c:f>'Sheet1 (2)'!$A$5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'Sheet1 (2)'!$B$1:$M$1</c:f>
              <c:strCache>
                <c:ptCount val="12"/>
                <c:pt idx="0">
                  <c:v>LAP LAR</c:v>
                </c:pt>
                <c:pt idx="1">
                  <c:v>LAR</c:v>
                </c:pt>
                <c:pt idx="2">
                  <c:v>Subtotal Kolektomi</c:v>
                </c:pt>
                <c:pt idx="3">
                  <c:v>Total Kolektomi</c:v>
                </c:pt>
                <c:pt idx="4">
                  <c:v>LAP Segmenter Kolon Rezeksiyonu</c:v>
                </c:pt>
                <c:pt idx="5">
                  <c:v>Segmenter Kolon Rezeksiyonu</c:v>
                </c:pt>
                <c:pt idx="6">
                  <c:v>Kolostomi Açılması</c:v>
                </c:pt>
                <c:pt idx="7">
                  <c:v>SRC/HIPEC</c:v>
                </c:pt>
                <c:pt idx="8">
                  <c:v>Debulking</c:v>
                </c:pt>
                <c:pt idx="9">
                  <c:v>Hemikolektomi (Sağ/Sol)</c:v>
                </c:pt>
                <c:pt idx="10">
                  <c:v>LAP Hemikolektomi (Sağ/Sol)</c:v>
                </c:pt>
                <c:pt idx="11">
                  <c:v>APR</c:v>
                </c:pt>
              </c:strCache>
            </c:strRef>
          </c:cat>
          <c:val>
            <c:numRef>
              <c:f>'Sheet1 (2)'!$B$5:$M$5</c:f>
              <c:numCache>
                <c:formatCode>General</c:formatCode>
                <c:ptCount val="12"/>
                <c:pt idx="0">
                  <c:v>21</c:v>
                </c:pt>
                <c:pt idx="1">
                  <c:v>34</c:v>
                </c:pt>
                <c:pt idx="2">
                  <c:v>5</c:v>
                </c:pt>
                <c:pt idx="3">
                  <c:v>13</c:v>
                </c:pt>
                <c:pt idx="4">
                  <c:v>3</c:v>
                </c:pt>
                <c:pt idx="5">
                  <c:v>7</c:v>
                </c:pt>
                <c:pt idx="6">
                  <c:v>13</c:v>
                </c:pt>
                <c:pt idx="7">
                  <c:v>17</c:v>
                </c:pt>
                <c:pt idx="8">
                  <c:v>29</c:v>
                </c:pt>
                <c:pt idx="9">
                  <c:v>33</c:v>
                </c:pt>
                <c:pt idx="10">
                  <c:v>5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FF9-4361-B60C-E3C65D99E816}"/>
            </c:ext>
          </c:extLst>
        </c:ser>
        <c:ser>
          <c:idx val="4"/>
          <c:order val="4"/>
          <c:tx>
            <c:strRef>
              <c:f>'Sheet1 (2)'!$A$6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'Sheet1 (2)'!$B$1:$M$1</c:f>
              <c:strCache>
                <c:ptCount val="12"/>
                <c:pt idx="0">
                  <c:v>LAP LAR</c:v>
                </c:pt>
                <c:pt idx="1">
                  <c:v>LAR</c:v>
                </c:pt>
                <c:pt idx="2">
                  <c:v>Subtotal Kolektomi</c:v>
                </c:pt>
                <c:pt idx="3">
                  <c:v>Total Kolektomi</c:v>
                </c:pt>
                <c:pt idx="4">
                  <c:v>LAP Segmenter Kolon Rezeksiyonu</c:v>
                </c:pt>
                <c:pt idx="5">
                  <c:v>Segmenter Kolon Rezeksiyonu</c:v>
                </c:pt>
                <c:pt idx="6">
                  <c:v>Kolostomi Açılması</c:v>
                </c:pt>
                <c:pt idx="7">
                  <c:v>SRC/HIPEC</c:v>
                </c:pt>
                <c:pt idx="8">
                  <c:v>Debulking</c:v>
                </c:pt>
                <c:pt idx="9">
                  <c:v>Hemikolektomi (Sağ/Sol)</c:v>
                </c:pt>
                <c:pt idx="10">
                  <c:v>LAP Hemikolektomi (Sağ/Sol)</c:v>
                </c:pt>
                <c:pt idx="11">
                  <c:v>APR</c:v>
                </c:pt>
              </c:strCache>
            </c:strRef>
          </c:cat>
          <c:val>
            <c:numRef>
              <c:f>'Sheet1 (2)'!$B$6:$M$6</c:f>
              <c:numCache>
                <c:formatCode>General</c:formatCode>
                <c:ptCount val="12"/>
                <c:pt idx="0">
                  <c:v>7</c:v>
                </c:pt>
                <c:pt idx="1">
                  <c:v>78</c:v>
                </c:pt>
                <c:pt idx="2">
                  <c:v>11</c:v>
                </c:pt>
                <c:pt idx="3">
                  <c:v>10</c:v>
                </c:pt>
                <c:pt idx="4">
                  <c:v>2</c:v>
                </c:pt>
                <c:pt idx="5">
                  <c:v>17</c:v>
                </c:pt>
                <c:pt idx="6">
                  <c:v>15</c:v>
                </c:pt>
                <c:pt idx="7">
                  <c:v>17</c:v>
                </c:pt>
                <c:pt idx="8">
                  <c:v>69</c:v>
                </c:pt>
                <c:pt idx="9">
                  <c:v>51</c:v>
                </c:pt>
                <c:pt idx="10">
                  <c:v>2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FF9-4361-B60C-E3C65D99E816}"/>
            </c:ext>
          </c:extLst>
        </c:ser>
        <c:ser>
          <c:idx val="5"/>
          <c:order val="5"/>
          <c:tx>
            <c:strRef>
              <c:f>'Sheet1 (2)'!$A$7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'Sheet1 (2)'!$B$1:$M$1</c:f>
              <c:strCache>
                <c:ptCount val="12"/>
                <c:pt idx="0">
                  <c:v>LAP LAR</c:v>
                </c:pt>
                <c:pt idx="1">
                  <c:v>LAR</c:v>
                </c:pt>
                <c:pt idx="2">
                  <c:v>Subtotal Kolektomi</c:v>
                </c:pt>
                <c:pt idx="3">
                  <c:v>Total Kolektomi</c:v>
                </c:pt>
                <c:pt idx="4">
                  <c:v>LAP Segmenter Kolon Rezeksiyonu</c:v>
                </c:pt>
                <c:pt idx="5">
                  <c:v>Segmenter Kolon Rezeksiyonu</c:v>
                </c:pt>
                <c:pt idx="6">
                  <c:v>Kolostomi Açılması</c:v>
                </c:pt>
                <c:pt idx="7">
                  <c:v>SRC/HIPEC</c:v>
                </c:pt>
                <c:pt idx="8">
                  <c:v>Debulking</c:v>
                </c:pt>
                <c:pt idx="9">
                  <c:v>Hemikolektomi (Sağ/Sol)</c:v>
                </c:pt>
                <c:pt idx="10">
                  <c:v>LAP Hemikolektomi (Sağ/Sol)</c:v>
                </c:pt>
                <c:pt idx="11">
                  <c:v>APR</c:v>
                </c:pt>
              </c:strCache>
            </c:strRef>
          </c:cat>
          <c:val>
            <c:numRef>
              <c:f>'Sheet1 (2)'!$B$7:$M$7</c:f>
              <c:numCache>
                <c:formatCode>General</c:formatCode>
                <c:ptCount val="12"/>
                <c:pt idx="0">
                  <c:v>8</c:v>
                </c:pt>
                <c:pt idx="1">
                  <c:v>51</c:v>
                </c:pt>
                <c:pt idx="2">
                  <c:v>6</c:v>
                </c:pt>
                <c:pt idx="3">
                  <c:v>5</c:v>
                </c:pt>
                <c:pt idx="4">
                  <c:v>1</c:v>
                </c:pt>
                <c:pt idx="5">
                  <c:v>10</c:v>
                </c:pt>
                <c:pt idx="6">
                  <c:v>10</c:v>
                </c:pt>
                <c:pt idx="7">
                  <c:v>14</c:v>
                </c:pt>
                <c:pt idx="8">
                  <c:v>73</c:v>
                </c:pt>
                <c:pt idx="9">
                  <c:v>41</c:v>
                </c:pt>
                <c:pt idx="10">
                  <c:v>1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F9-4361-B60C-E3C65D99E816}"/>
            </c:ext>
          </c:extLst>
        </c:ser>
        <c:ser>
          <c:idx val="6"/>
          <c:order val="6"/>
          <c:tx>
            <c:strRef>
              <c:f>'Sheet1 (2)'!$A$8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'Sheet1 (2)'!$B$1:$M$1</c:f>
              <c:strCache>
                <c:ptCount val="12"/>
                <c:pt idx="0">
                  <c:v>LAP LAR</c:v>
                </c:pt>
                <c:pt idx="1">
                  <c:v>LAR</c:v>
                </c:pt>
                <c:pt idx="2">
                  <c:v>Subtotal Kolektomi</c:v>
                </c:pt>
                <c:pt idx="3">
                  <c:v>Total Kolektomi</c:v>
                </c:pt>
                <c:pt idx="4">
                  <c:v>LAP Segmenter Kolon Rezeksiyonu</c:v>
                </c:pt>
                <c:pt idx="5">
                  <c:v>Segmenter Kolon Rezeksiyonu</c:v>
                </c:pt>
                <c:pt idx="6">
                  <c:v>Kolostomi Açılması</c:v>
                </c:pt>
                <c:pt idx="7">
                  <c:v>SRC/HIPEC</c:v>
                </c:pt>
                <c:pt idx="8">
                  <c:v>Debulking</c:v>
                </c:pt>
                <c:pt idx="9">
                  <c:v>Hemikolektomi (Sağ/Sol)</c:v>
                </c:pt>
                <c:pt idx="10">
                  <c:v>LAP Hemikolektomi (Sağ/Sol)</c:v>
                </c:pt>
                <c:pt idx="11">
                  <c:v>APR</c:v>
                </c:pt>
              </c:strCache>
            </c:strRef>
          </c:cat>
          <c:val>
            <c:numRef>
              <c:f>'Sheet1 (2)'!$B$8:$M$8</c:f>
              <c:numCache>
                <c:formatCode>General</c:formatCode>
                <c:ptCount val="12"/>
                <c:pt idx="0">
                  <c:v>10</c:v>
                </c:pt>
                <c:pt idx="1">
                  <c:v>58</c:v>
                </c:pt>
                <c:pt idx="2">
                  <c:v>12</c:v>
                </c:pt>
                <c:pt idx="3">
                  <c:v>20</c:v>
                </c:pt>
                <c:pt idx="4">
                  <c:v>1</c:v>
                </c:pt>
                <c:pt idx="5">
                  <c:v>19</c:v>
                </c:pt>
                <c:pt idx="6">
                  <c:v>25</c:v>
                </c:pt>
                <c:pt idx="7">
                  <c:v>15</c:v>
                </c:pt>
                <c:pt idx="8">
                  <c:v>39</c:v>
                </c:pt>
                <c:pt idx="9">
                  <c:v>49</c:v>
                </c:pt>
                <c:pt idx="10">
                  <c:v>9</c:v>
                </c:pt>
                <c:pt idx="1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F9-4361-B60C-E3C65D99E816}"/>
            </c:ext>
          </c:extLst>
        </c:ser>
        <c:ser>
          <c:idx val="7"/>
          <c:order val="7"/>
          <c:tx>
            <c:strRef>
              <c:f>'Sheet1 (2)'!$A$9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'Sheet1 (2)'!$B$1:$M$1</c:f>
              <c:strCache>
                <c:ptCount val="12"/>
                <c:pt idx="0">
                  <c:v>LAP LAR</c:v>
                </c:pt>
                <c:pt idx="1">
                  <c:v>LAR</c:v>
                </c:pt>
                <c:pt idx="2">
                  <c:v>Subtotal Kolektomi</c:v>
                </c:pt>
                <c:pt idx="3">
                  <c:v>Total Kolektomi</c:v>
                </c:pt>
                <c:pt idx="4">
                  <c:v>LAP Segmenter Kolon Rezeksiyonu</c:v>
                </c:pt>
                <c:pt idx="5">
                  <c:v>Segmenter Kolon Rezeksiyonu</c:v>
                </c:pt>
                <c:pt idx="6">
                  <c:v>Kolostomi Açılması</c:v>
                </c:pt>
                <c:pt idx="7">
                  <c:v>SRC/HIPEC</c:v>
                </c:pt>
                <c:pt idx="8">
                  <c:v>Debulking</c:v>
                </c:pt>
                <c:pt idx="9">
                  <c:v>Hemikolektomi (Sağ/Sol)</c:v>
                </c:pt>
                <c:pt idx="10">
                  <c:v>LAP Hemikolektomi (Sağ/Sol)</c:v>
                </c:pt>
                <c:pt idx="11">
                  <c:v>APR</c:v>
                </c:pt>
              </c:strCache>
            </c:strRef>
          </c:cat>
          <c:val>
            <c:numRef>
              <c:f>'Sheet1 (2)'!$B$9:$M$9</c:f>
              <c:numCache>
                <c:formatCode>General</c:formatCode>
                <c:ptCount val="12"/>
                <c:pt idx="0">
                  <c:v>29</c:v>
                </c:pt>
                <c:pt idx="1">
                  <c:v>44</c:v>
                </c:pt>
                <c:pt idx="2">
                  <c:v>10</c:v>
                </c:pt>
                <c:pt idx="3">
                  <c:v>11</c:v>
                </c:pt>
                <c:pt idx="4">
                  <c:v>5</c:v>
                </c:pt>
                <c:pt idx="5">
                  <c:v>20</c:v>
                </c:pt>
                <c:pt idx="6">
                  <c:v>11</c:v>
                </c:pt>
                <c:pt idx="7">
                  <c:v>11</c:v>
                </c:pt>
                <c:pt idx="8">
                  <c:v>24</c:v>
                </c:pt>
                <c:pt idx="9">
                  <c:v>49</c:v>
                </c:pt>
                <c:pt idx="10">
                  <c:v>6</c:v>
                </c:pt>
                <c:pt idx="1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FF9-4361-B60C-E3C65D99E8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085824"/>
        <c:axId val="175292416"/>
      </c:barChart>
      <c:catAx>
        <c:axId val="17508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75292416"/>
        <c:crosses val="autoZero"/>
        <c:auto val="1"/>
        <c:lblAlgn val="ctr"/>
        <c:lblOffset val="100"/>
        <c:noMultiLvlLbl val="0"/>
      </c:catAx>
      <c:valAx>
        <c:axId val="17529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750858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(8)'!$A$2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'Sheet1 (8)'!$B$1:$F$1</c:f>
              <c:strCache>
                <c:ptCount val="5"/>
                <c:pt idx="0">
                  <c:v>MKC ALND</c:v>
                </c:pt>
                <c:pt idx="1">
                  <c:v>MKC SLNB</c:v>
                </c:pt>
                <c:pt idx="2">
                  <c:v>Basit Mastektomi</c:v>
                </c:pt>
                <c:pt idx="3">
                  <c:v>MRM</c:v>
                </c:pt>
                <c:pt idx="4">
                  <c:v>Segmenter Mastektomi</c:v>
                </c:pt>
              </c:strCache>
            </c:strRef>
          </c:cat>
          <c:val>
            <c:numRef>
              <c:f>'Sheet1 (8)'!$B$2:$F$2</c:f>
              <c:numCache>
                <c:formatCode>General</c:formatCode>
                <c:ptCount val="5"/>
                <c:pt idx="0">
                  <c:v>17</c:v>
                </c:pt>
                <c:pt idx="1">
                  <c:v>21</c:v>
                </c:pt>
                <c:pt idx="2">
                  <c:v>12</c:v>
                </c:pt>
                <c:pt idx="3">
                  <c:v>25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9C-4DA8-BB15-D6D73D9576FB}"/>
            </c:ext>
          </c:extLst>
        </c:ser>
        <c:ser>
          <c:idx val="1"/>
          <c:order val="1"/>
          <c:tx>
            <c:strRef>
              <c:f>'Sheet1 (8)'!$A$3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'Sheet1 (8)'!$B$1:$F$1</c:f>
              <c:strCache>
                <c:ptCount val="5"/>
                <c:pt idx="0">
                  <c:v>MKC ALND</c:v>
                </c:pt>
                <c:pt idx="1">
                  <c:v>MKC SLNB</c:v>
                </c:pt>
                <c:pt idx="2">
                  <c:v>Basit Mastektomi</c:v>
                </c:pt>
                <c:pt idx="3">
                  <c:v>MRM</c:v>
                </c:pt>
                <c:pt idx="4">
                  <c:v>Segmenter Mastektomi</c:v>
                </c:pt>
              </c:strCache>
            </c:strRef>
          </c:cat>
          <c:val>
            <c:numRef>
              <c:f>'Sheet1 (8)'!$B$3:$F$3</c:f>
              <c:numCache>
                <c:formatCode>General</c:formatCode>
                <c:ptCount val="5"/>
                <c:pt idx="0">
                  <c:v>27</c:v>
                </c:pt>
                <c:pt idx="1">
                  <c:v>33</c:v>
                </c:pt>
                <c:pt idx="2">
                  <c:v>9</c:v>
                </c:pt>
                <c:pt idx="3">
                  <c:v>34</c:v>
                </c:pt>
                <c:pt idx="4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9C-4DA8-BB15-D6D73D9576FB}"/>
            </c:ext>
          </c:extLst>
        </c:ser>
        <c:ser>
          <c:idx val="2"/>
          <c:order val="2"/>
          <c:tx>
            <c:strRef>
              <c:f>'Sheet1 (8)'!$A$4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'Sheet1 (8)'!$B$1:$F$1</c:f>
              <c:strCache>
                <c:ptCount val="5"/>
                <c:pt idx="0">
                  <c:v>MKC ALND</c:v>
                </c:pt>
                <c:pt idx="1">
                  <c:v>MKC SLNB</c:v>
                </c:pt>
                <c:pt idx="2">
                  <c:v>Basit Mastektomi</c:v>
                </c:pt>
                <c:pt idx="3">
                  <c:v>MRM</c:v>
                </c:pt>
                <c:pt idx="4">
                  <c:v>Segmenter Mastektomi</c:v>
                </c:pt>
              </c:strCache>
            </c:strRef>
          </c:cat>
          <c:val>
            <c:numRef>
              <c:f>'Sheet1 (8)'!$B$4:$F$4</c:f>
              <c:numCache>
                <c:formatCode>General</c:formatCode>
                <c:ptCount val="5"/>
                <c:pt idx="0">
                  <c:v>28</c:v>
                </c:pt>
                <c:pt idx="1">
                  <c:v>46</c:v>
                </c:pt>
                <c:pt idx="2">
                  <c:v>12</c:v>
                </c:pt>
                <c:pt idx="3">
                  <c:v>49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9C-4DA8-BB15-D6D73D9576FB}"/>
            </c:ext>
          </c:extLst>
        </c:ser>
        <c:ser>
          <c:idx val="3"/>
          <c:order val="3"/>
          <c:tx>
            <c:strRef>
              <c:f>'Sheet1 (8)'!$A$5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'Sheet1 (8)'!$B$1:$F$1</c:f>
              <c:strCache>
                <c:ptCount val="5"/>
                <c:pt idx="0">
                  <c:v>MKC ALND</c:v>
                </c:pt>
                <c:pt idx="1">
                  <c:v>MKC SLNB</c:v>
                </c:pt>
                <c:pt idx="2">
                  <c:v>Basit Mastektomi</c:v>
                </c:pt>
                <c:pt idx="3">
                  <c:v>MRM</c:v>
                </c:pt>
                <c:pt idx="4">
                  <c:v>Segmenter Mastektomi</c:v>
                </c:pt>
              </c:strCache>
            </c:strRef>
          </c:cat>
          <c:val>
            <c:numRef>
              <c:f>'Sheet1 (8)'!$B$5:$F$5</c:f>
              <c:numCache>
                <c:formatCode>General</c:formatCode>
                <c:ptCount val="5"/>
                <c:pt idx="0">
                  <c:v>36</c:v>
                </c:pt>
                <c:pt idx="1">
                  <c:v>47</c:v>
                </c:pt>
                <c:pt idx="2">
                  <c:v>23</c:v>
                </c:pt>
                <c:pt idx="3">
                  <c:v>62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9C-4DA8-BB15-D6D73D9576FB}"/>
            </c:ext>
          </c:extLst>
        </c:ser>
        <c:ser>
          <c:idx val="4"/>
          <c:order val="4"/>
          <c:tx>
            <c:strRef>
              <c:f>'Sheet1 (8)'!$A$6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'Sheet1 (8)'!$B$1:$F$1</c:f>
              <c:strCache>
                <c:ptCount val="5"/>
                <c:pt idx="0">
                  <c:v>MKC ALND</c:v>
                </c:pt>
                <c:pt idx="1">
                  <c:v>MKC SLNB</c:v>
                </c:pt>
                <c:pt idx="2">
                  <c:v>Basit Mastektomi</c:v>
                </c:pt>
                <c:pt idx="3">
                  <c:v>MRM</c:v>
                </c:pt>
                <c:pt idx="4">
                  <c:v>Segmenter Mastektomi</c:v>
                </c:pt>
              </c:strCache>
            </c:strRef>
          </c:cat>
          <c:val>
            <c:numRef>
              <c:f>'Sheet1 (8)'!$B$6:$F$6</c:f>
              <c:numCache>
                <c:formatCode>General</c:formatCode>
                <c:ptCount val="5"/>
                <c:pt idx="0">
                  <c:v>32</c:v>
                </c:pt>
                <c:pt idx="1">
                  <c:v>55</c:v>
                </c:pt>
                <c:pt idx="2">
                  <c:v>28</c:v>
                </c:pt>
                <c:pt idx="3">
                  <c:v>40</c:v>
                </c:pt>
                <c:pt idx="4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9C-4DA8-BB15-D6D73D9576FB}"/>
            </c:ext>
          </c:extLst>
        </c:ser>
        <c:ser>
          <c:idx val="5"/>
          <c:order val="5"/>
          <c:tx>
            <c:strRef>
              <c:f>'Sheet1 (8)'!$A$7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'Sheet1 (8)'!$B$1:$F$1</c:f>
              <c:strCache>
                <c:ptCount val="5"/>
                <c:pt idx="0">
                  <c:v>MKC ALND</c:v>
                </c:pt>
                <c:pt idx="1">
                  <c:v>MKC SLNB</c:v>
                </c:pt>
                <c:pt idx="2">
                  <c:v>Basit Mastektomi</c:v>
                </c:pt>
                <c:pt idx="3">
                  <c:v>MRM</c:v>
                </c:pt>
                <c:pt idx="4">
                  <c:v>Segmenter Mastektomi</c:v>
                </c:pt>
              </c:strCache>
            </c:strRef>
          </c:cat>
          <c:val>
            <c:numRef>
              <c:f>'Sheet1 (8)'!$B$7:$F$7</c:f>
              <c:numCache>
                <c:formatCode>General</c:formatCode>
                <c:ptCount val="5"/>
                <c:pt idx="0">
                  <c:v>14</c:v>
                </c:pt>
                <c:pt idx="1">
                  <c:v>33</c:v>
                </c:pt>
                <c:pt idx="2">
                  <c:v>21</c:v>
                </c:pt>
                <c:pt idx="3">
                  <c:v>26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79C-4DA8-BB15-D6D73D9576FB}"/>
            </c:ext>
          </c:extLst>
        </c:ser>
        <c:ser>
          <c:idx val="6"/>
          <c:order val="6"/>
          <c:tx>
            <c:strRef>
              <c:f>'Sheet1 (8)'!$A$8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'Sheet1 (8)'!$B$1:$F$1</c:f>
              <c:strCache>
                <c:ptCount val="5"/>
                <c:pt idx="0">
                  <c:v>MKC ALND</c:v>
                </c:pt>
                <c:pt idx="1">
                  <c:v>MKC SLNB</c:v>
                </c:pt>
                <c:pt idx="2">
                  <c:v>Basit Mastektomi</c:v>
                </c:pt>
                <c:pt idx="3">
                  <c:v>MRM</c:v>
                </c:pt>
                <c:pt idx="4">
                  <c:v>Segmenter Mastektomi</c:v>
                </c:pt>
              </c:strCache>
            </c:strRef>
          </c:cat>
          <c:val>
            <c:numRef>
              <c:f>'Sheet1 (8)'!$B$8:$F$8</c:f>
              <c:numCache>
                <c:formatCode>General</c:formatCode>
                <c:ptCount val="5"/>
                <c:pt idx="0">
                  <c:v>35</c:v>
                </c:pt>
                <c:pt idx="1">
                  <c:v>55</c:v>
                </c:pt>
                <c:pt idx="2">
                  <c:v>16</c:v>
                </c:pt>
                <c:pt idx="3">
                  <c:v>57</c:v>
                </c:pt>
                <c:pt idx="4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9C-4DA8-BB15-D6D73D9576FB}"/>
            </c:ext>
          </c:extLst>
        </c:ser>
        <c:ser>
          <c:idx val="7"/>
          <c:order val="7"/>
          <c:tx>
            <c:strRef>
              <c:f>'Sheet1 (8)'!$A$9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'Sheet1 (8)'!$B$1:$F$1</c:f>
              <c:strCache>
                <c:ptCount val="5"/>
                <c:pt idx="0">
                  <c:v>MKC ALND</c:v>
                </c:pt>
                <c:pt idx="1">
                  <c:v>MKC SLNB</c:v>
                </c:pt>
                <c:pt idx="2">
                  <c:v>Basit Mastektomi</c:v>
                </c:pt>
                <c:pt idx="3">
                  <c:v>MRM</c:v>
                </c:pt>
                <c:pt idx="4">
                  <c:v>Segmenter Mastektomi</c:v>
                </c:pt>
              </c:strCache>
            </c:strRef>
          </c:cat>
          <c:val>
            <c:numRef>
              <c:f>'Sheet1 (8)'!$B$9:$F$9</c:f>
              <c:numCache>
                <c:formatCode>General</c:formatCode>
                <c:ptCount val="5"/>
                <c:pt idx="0">
                  <c:v>34</c:v>
                </c:pt>
                <c:pt idx="1">
                  <c:v>51</c:v>
                </c:pt>
                <c:pt idx="2">
                  <c:v>20</c:v>
                </c:pt>
                <c:pt idx="3">
                  <c:v>57</c:v>
                </c:pt>
                <c:pt idx="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79C-4DA8-BB15-D6D73D9576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915968"/>
        <c:axId val="176917504"/>
      </c:barChart>
      <c:catAx>
        <c:axId val="17691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76917504"/>
        <c:crosses val="autoZero"/>
        <c:auto val="1"/>
        <c:lblAlgn val="ctr"/>
        <c:lblOffset val="100"/>
        <c:noMultiLvlLbl val="0"/>
      </c:catAx>
      <c:valAx>
        <c:axId val="17691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769159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'Sheet1 (4)'!$A$2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'Sheet1 (4)'!$B$1:$L$1</c:f>
              <c:strCache>
                <c:ptCount val="11"/>
                <c:pt idx="0">
                  <c:v>Lap splenektomi</c:v>
                </c:pt>
                <c:pt idx="1">
                  <c:v>Splenektomi</c:v>
                </c:pt>
                <c:pt idx="2">
                  <c:v>LAP Nissen Fundoplikasyonu</c:v>
                </c:pt>
                <c:pt idx="3">
                  <c:v>Total Gastrektomi</c:v>
                </c:pt>
                <c:pt idx="4">
                  <c:v>Subtotal Gastrektomi</c:v>
                </c:pt>
                <c:pt idx="5">
                  <c:v>LAP Subtotal Gastrektomi</c:v>
                </c:pt>
                <c:pt idx="6">
                  <c:v>Gastrostomi</c:v>
                </c:pt>
                <c:pt idx="7">
                  <c:v>PUP Onarımı</c:v>
                </c:pt>
                <c:pt idx="8">
                  <c:v>Gastroduodenal Arter Kanamasında Primer Onarım</c:v>
                </c:pt>
                <c:pt idx="9">
                  <c:v>Sleeve Gastrektomi</c:v>
                </c:pt>
                <c:pt idx="10">
                  <c:v>Bipartisyon Gastrik By-Pass</c:v>
                </c:pt>
              </c:strCache>
            </c:strRef>
          </c:cat>
          <c:val>
            <c:numRef>
              <c:f>'Sheet1 (4)'!$B$2:$L$2</c:f>
              <c:numCache>
                <c:formatCode>General</c:formatCode>
                <c:ptCount val="11"/>
                <c:pt idx="0">
                  <c:v>3</c:v>
                </c:pt>
                <c:pt idx="1">
                  <c:v>2</c:v>
                </c:pt>
                <c:pt idx="2">
                  <c:v>1</c:v>
                </c:pt>
                <c:pt idx="3">
                  <c:v>8</c:v>
                </c:pt>
                <c:pt idx="4">
                  <c:v>3</c:v>
                </c:pt>
                <c:pt idx="5">
                  <c:v>0</c:v>
                </c:pt>
                <c:pt idx="6">
                  <c:v>3</c:v>
                </c:pt>
                <c:pt idx="7">
                  <c:v>38</c:v>
                </c:pt>
                <c:pt idx="8">
                  <c:v>2</c:v>
                </c:pt>
                <c:pt idx="9">
                  <c:v>34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97-4793-ACA6-43723DFFD2A3}"/>
            </c:ext>
          </c:extLst>
        </c:ser>
        <c:ser>
          <c:idx val="1"/>
          <c:order val="1"/>
          <c:tx>
            <c:strRef>
              <c:f>'Sheet1 (4)'!$A$3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'Sheet1 (4)'!$B$1:$L$1</c:f>
              <c:strCache>
                <c:ptCount val="11"/>
                <c:pt idx="0">
                  <c:v>Lap splenektomi</c:v>
                </c:pt>
                <c:pt idx="1">
                  <c:v>Splenektomi</c:v>
                </c:pt>
                <c:pt idx="2">
                  <c:v>LAP Nissen Fundoplikasyonu</c:v>
                </c:pt>
                <c:pt idx="3">
                  <c:v>Total Gastrektomi</c:v>
                </c:pt>
                <c:pt idx="4">
                  <c:v>Subtotal Gastrektomi</c:v>
                </c:pt>
                <c:pt idx="5">
                  <c:v>LAP Subtotal Gastrektomi</c:v>
                </c:pt>
                <c:pt idx="6">
                  <c:v>Gastrostomi</c:v>
                </c:pt>
                <c:pt idx="7">
                  <c:v>PUP Onarımı</c:v>
                </c:pt>
                <c:pt idx="8">
                  <c:v>Gastroduodenal Arter Kanamasında Primer Onarım</c:v>
                </c:pt>
                <c:pt idx="9">
                  <c:v>Sleeve Gastrektomi</c:v>
                </c:pt>
                <c:pt idx="10">
                  <c:v>Bipartisyon Gastrik By-Pass</c:v>
                </c:pt>
              </c:strCache>
            </c:strRef>
          </c:cat>
          <c:val>
            <c:numRef>
              <c:f>'Sheet1 (4)'!$B$3:$L$3</c:f>
              <c:numCache>
                <c:formatCode>General</c:formatCode>
                <c:ptCount val="11"/>
                <c:pt idx="0">
                  <c:v>7</c:v>
                </c:pt>
                <c:pt idx="1">
                  <c:v>4</c:v>
                </c:pt>
                <c:pt idx="2">
                  <c:v>7</c:v>
                </c:pt>
                <c:pt idx="3">
                  <c:v>14</c:v>
                </c:pt>
                <c:pt idx="4">
                  <c:v>6</c:v>
                </c:pt>
                <c:pt idx="5">
                  <c:v>0</c:v>
                </c:pt>
                <c:pt idx="6">
                  <c:v>5</c:v>
                </c:pt>
                <c:pt idx="7">
                  <c:v>23</c:v>
                </c:pt>
                <c:pt idx="8">
                  <c:v>3</c:v>
                </c:pt>
                <c:pt idx="9">
                  <c:v>122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97-4793-ACA6-43723DFFD2A3}"/>
            </c:ext>
          </c:extLst>
        </c:ser>
        <c:ser>
          <c:idx val="2"/>
          <c:order val="2"/>
          <c:tx>
            <c:strRef>
              <c:f>'Sheet1 (4)'!$A$4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'Sheet1 (4)'!$B$1:$L$1</c:f>
              <c:strCache>
                <c:ptCount val="11"/>
                <c:pt idx="0">
                  <c:v>Lap splenektomi</c:v>
                </c:pt>
                <c:pt idx="1">
                  <c:v>Splenektomi</c:v>
                </c:pt>
                <c:pt idx="2">
                  <c:v>LAP Nissen Fundoplikasyonu</c:v>
                </c:pt>
                <c:pt idx="3">
                  <c:v>Total Gastrektomi</c:v>
                </c:pt>
                <c:pt idx="4">
                  <c:v>Subtotal Gastrektomi</c:v>
                </c:pt>
                <c:pt idx="5">
                  <c:v>LAP Subtotal Gastrektomi</c:v>
                </c:pt>
                <c:pt idx="6">
                  <c:v>Gastrostomi</c:v>
                </c:pt>
                <c:pt idx="7">
                  <c:v>PUP Onarımı</c:v>
                </c:pt>
                <c:pt idx="8">
                  <c:v>Gastroduodenal Arter Kanamasında Primer Onarım</c:v>
                </c:pt>
                <c:pt idx="9">
                  <c:v>Sleeve Gastrektomi</c:v>
                </c:pt>
                <c:pt idx="10">
                  <c:v>Bipartisyon Gastrik By-Pass</c:v>
                </c:pt>
              </c:strCache>
            </c:strRef>
          </c:cat>
          <c:val>
            <c:numRef>
              <c:f>'Sheet1 (4)'!$B$4:$L$4</c:f>
              <c:numCache>
                <c:formatCode>General</c:formatCode>
                <c:ptCount val="11"/>
                <c:pt idx="0">
                  <c:v>3</c:v>
                </c:pt>
                <c:pt idx="1">
                  <c:v>2</c:v>
                </c:pt>
                <c:pt idx="2">
                  <c:v>11</c:v>
                </c:pt>
                <c:pt idx="3">
                  <c:v>12</c:v>
                </c:pt>
                <c:pt idx="4">
                  <c:v>4</c:v>
                </c:pt>
                <c:pt idx="5">
                  <c:v>2</c:v>
                </c:pt>
                <c:pt idx="6">
                  <c:v>1</c:v>
                </c:pt>
                <c:pt idx="7">
                  <c:v>22</c:v>
                </c:pt>
                <c:pt idx="8">
                  <c:v>1</c:v>
                </c:pt>
                <c:pt idx="9">
                  <c:v>147</c:v>
                </c:pt>
                <c:pt idx="1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97-4793-ACA6-43723DFFD2A3}"/>
            </c:ext>
          </c:extLst>
        </c:ser>
        <c:ser>
          <c:idx val="3"/>
          <c:order val="3"/>
          <c:tx>
            <c:strRef>
              <c:f>'Sheet1 (4)'!$A$5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'Sheet1 (4)'!$B$1:$L$1</c:f>
              <c:strCache>
                <c:ptCount val="11"/>
                <c:pt idx="0">
                  <c:v>Lap splenektomi</c:v>
                </c:pt>
                <c:pt idx="1">
                  <c:v>Splenektomi</c:v>
                </c:pt>
                <c:pt idx="2">
                  <c:v>LAP Nissen Fundoplikasyonu</c:v>
                </c:pt>
                <c:pt idx="3">
                  <c:v>Total Gastrektomi</c:v>
                </c:pt>
                <c:pt idx="4">
                  <c:v>Subtotal Gastrektomi</c:v>
                </c:pt>
                <c:pt idx="5">
                  <c:v>LAP Subtotal Gastrektomi</c:v>
                </c:pt>
                <c:pt idx="6">
                  <c:v>Gastrostomi</c:v>
                </c:pt>
                <c:pt idx="7">
                  <c:v>PUP Onarımı</c:v>
                </c:pt>
                <c:pt idx="8">
                  <c:v>Gastroduodenal Arter Kanamasında Primer Onarım</c:v>
                </c:pt>
                <c:pt idx="9">
                  <c:v>Sleeve Gastrektomi</c:v>
                </c:pt>
                <c:pt idx="10">
                  <c:v>Bipartisyon Gastrik By-Pass</c:v>
                </c:pt>
              </c:strCache>
            </c:strRef>
          </c:cat>
          <c:val>
            <c:numRef>
              <c:f>'Sheet1 (4)'!$B$5:$L$5</c:f>
              <c:numCache>
                <c:formatCode>General</c:formatCode>
                <c:ptCount val="11"/>
                <c:pt idx="0">
                  <c:v>8</c:v>
                </c:pt>
                <c:pt idx="1">
                  <c:v>6</c:v>
                </c:pt>
                <c:pt idx="2">
                  <c:v>13</c:v>
                </c:pt>
                <c:pt idx="3">
                  <c:v>40</c:v>
                </c:pt>
                <c:pt idx="4">
                  <c:v>3</c:v>
                </c:pt>
                <c:pt idx="5">
                  <c:v>1</c:v>
                </c:pt>
                <c:pt idx="6">
                  <c:v>5</c:v>
                </c:pt>
                <c:pt idx="7">
                  <c:v>26</c:v>
                </c:pt>
                <c:pt idx="8">
                  <c:v>0</c:v>
                </c:pt>
                <c:pt idx="9">
                  <c:v>183</c:v>
                </c:pt>
                <c:pt idx="1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97-4793-ACA6-43723DFFD2A3}"/>
            </c:ext>
          </c:extLst>
        </c:ser>
        <c:ser>
          <c:idx val="4"/>
          <c:order val="4"/>
          <c:tx>
            <c:strRef>
              <c:f>'Sheet1 (4)'!$A$6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'Sheet1 (4)'!$B$1:$L$1</c:f>
              <c:strCache>
                <c:ptCount val="11"/>
                <c:pt idx="0">
                  <c:v>Lap splenektomi</c:v>
                </c:pt>
                <c:pt idx="1">
                  <c:v>Splenektomi</c:v>
                </c:pt>
                <c:pt idx="2">
                  <c:v>LAP Nissen Fundoplikasyonu</c:v>
                </c:pt>
                <c:pt idx="3">
                  <c:v>Total Gastrektomi</c:v>
                </c:pt>
                <c:pt idx="4">
                  <c:v>Subtotal Gastrektomi</c:v>
                </c:pt>
                <c:pt idx="5">
                  <c:v>LAP Subtotal Gastrektomi</c:v>
                </c:pt>
                <c:pt idx="6">
                  <c:v>Gastrostomi</c:v>
                </c:pt>
                <c:pt idx="7">
                  <c:v>PUP Onarımı</c:v>
                </c:pt>
                <c:pt idx="8">
                  <c:v>Gastroduodenal Arter Kanamasında Primer Onarım</c:v>
                </c:pt>
                <c:pt idx="9">
                  <c:v>Sleeve Gastrektomi</c:v>
                </c:pt>
                <c:pt idx="10">
                  <c:v>Bipartisyon Gastrik By-Pass</c:v>
                </c:pt>
              </c:strCache>
            </c:strRef>
          </c:cat>
          <c:val>
            <c:numRef>
              <c:f>'Sheet1 (4)'!$B$6:$L$6</c:f>
              <c:numCache>
                <c:formatCode>General</c:formatCode>
                <c:ptCount val="11"/>
                <c:pt idx="0">
                  <c:v>6</c:v>
                </c:pt>
                <c:pt idx="1">
                  <c:v>3</c:v>
                </c:pt>
                <c:pt idx="2">
                  <c:v>20</c:v>
                </c:pt>
                <c:pt idx="3">
                  <c:v>41</c:v>
                </c:pt>
                <c:pt idx="4">
                  <c:v>3</c:v>
                </c:pt>
                <c:pt idx="5">
                  <c:v>1</c:v>
                </c:pt>
                <c:pt idx="6">
                  <c:v>4</c:v>
                </c:pt>
                <c:pt idx="7">
                  <c:v>18</c:v>
                </c:pt>
                <c:pt idx="8">
                  <c:v>0</c:v>
                </c:pt>
                <c:pt idx="9">
                  <c:v>174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97-4793-ACA6-43723DFFD2A3}"/>
            </c:ext>
          </c:extLst>
        </c:ser>
        <c:ser>
          <c:idx val="5"/>
          <c:order val="5"/>
          <c:tx>
            <c:strRef>
              <c:f>'Sheet1 (4)'!$A$7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'Sheet1 (4)'!$B$1:$L$1</c:f>
              <c:strCache>
                <c:ptCount val="11"/>
                <c:pt idx="0">
                  <c:v>Lap splenektomi</c:v>
                </c:pt>
                <c:pt idx="1">
                  <c:v>Splenektomi</c:v>
                </c:pt>
                <c:pt idx="2">
                  <c:v>LAP Nissen Fundoplikasyonu</c:v>
                </c:pt>
                <c:pt idx="3">
                  <c:v>Total Gastrektomi</c:v>
                </c:pt>
                <c:pt idx="4">
                  <c:v>Subtotal Gastrektomi</c:v>
                </c:pt>
                <c:pt idx="5">
                  <c:v>LAP Subtotal Gastrektomi</c:v>
                </c:pt>
                <c:pt idx="6">
                  <c:v>Gastrostomi</c:v>
                </c:pt>
                <c:pt idx="7">
                  <c:v>PUP Onarımı</c:v>
                </c:pt>
                <c:pt idx="8">
                  <c:v>Gastroduodenal Arter Kanamasında Primer Onarım</c:v>
                </c:pt>
                <c:pt idx="9">
                  <c:v>Sleeve Gastrektomi</c:v>
                </c:pt>
                <c:pt idx="10">
                  <c:v>Bipartisyon Gastrik By-Pass</c:v>
                </c:pt>
              </c:strCache>
            </c:strRef>
          </c:cat>
          <c:val>
            <c:numRef>
              <c:f>'Sheet1 (4)'!$B$7:$L$7</c:f>
              <c:numCache>
                <c:formatCode>General</c:formatCode>
                <c:ptCount val="11"/>
                <c:pt idx="0">
                  <c:v>2</c:v>
                </c:pt>
                <c:pt idx="1">
                  <c:v>3</c:v>
                </c:pt>
                <c:pt idx="2">
                  <c:v>14</c:v>
                </c:pt>
                <c:pt idx="3">
                  <c:v>33</c:v>
                </c:pt>
                <c:pt idx="4">
                  <c:v>2</c:v>
                </c:pt>
                <c:pt idx="5">
                  <c:v>0</c:v>
                </c:pt>
                <c:pt idx="6">
                  <c:v>9</c:v>
                </c:pt>
                <c:pt idx="7">
                  <c:v>12</c:v>
                </c:pt>
                <c:pt idx="8">
                  <c:v>1</c:v>
                </c:pt>
                <c:pt idx="9">
                  <c:v>114</c:v>
                </c:pt>
                <c:pt idx="1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E97-4793-ACA6-43723DFFD2A3}"/>
            </c:ext>
          </c:extLst>
        </c:ser>
        <c:ser>
          <c:idx val="6"/>
          <c:order val="6"/>
          <c:tx>
            <c:strRef>
              <c:f>'Sheet1 (4)'!$A$8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'Sheet1 (4)'!$B$1:$L$1</c:f>
              <c:strCache>
                <c:ptCount val="11"/>
                <c:pt idx="0">
                  <c:v>Lap splenektomi</c:v>
                </c:pt>
                <c:pt idx="1">
                  <c:v>Splenektomi</c:v>
                </c:pt>
                <c:pt idx="2">
                  <c:v>LAP Nissen Fundoplikasyonu</c:v>
                </c:pt>
                <c:pt idx="3">
                  <c:v>Total Gastrektomi</c:v>
                </c:pt>
                <c:pt idx="4">
                  <c:v>Subtotal Gastrektomi</c:v>
                </c:pt>
                <c:pt idx="5">
                  <c:v>LAP Subtotal Gastrektomi</c:v>
                </c:pt>
                <c:pt idx="6">
                  <c:v>Gastrostomi</c:v>
                </c:pt>
                <c:pt idx="7">
                  <c:v>PUP Onarımı</c:v>
                </c:pt>
                <c:pt idx="8">
                  <c:v>Gastroduodenal Arter Kanamasında Primer Onarım</c:v>
                </c:pt>
                <c:pt idx="9">
                  <c:v>Sleeve Gastrektomi</c:v>
                </c:pt>
                <c:pt idx="10">
                  <c:v>Bipartisyon Gastrik By-Pass</c:v>
                </c:pt>
              </c:strCache>
            </c:strRef>
          </c:cat>
          <c:val>
            <c:numRef>
              <c:f>'Sheet1 (4)'!$B$8:$L$8</c:f>
              <c:numCache>
                <c:formatCode>General</c:formatCode>
                <c:ptCount val="11"/>
                <c:pt idx="0">
                  <c:v>7</c:v>
                </c:pt>
                <c:pt idx="1">
                  <c:v>22</c:v>
                </c:pt>
                <c:pt idx="2">
                  <c:v>14</c:v>
                </c:pt>
                <c:pt idx="3">
                  <c:v>31</c:v>
                </c:pt>
                <c:pt idx="4">
                  <c:v>3</c:v>
                </c:pt>
                <c:pt idx="5">
                  <c:v>1</c:v>
                </c:pt>
                <c:pt idx="6">
                  <c:v>9</c:v>
                </c:pt>
                <c:pt idx="7">
                  <c:v>16</c:v>
                </c:pt>
                <c:pt idx="8">
                  <c:v>2</c:v>
                </c:pt>
                <c:pt idx="9">
                  <c:v>112</c:v>
                </c:pt>
                <c:pt idx="1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E97-4793-ACA6-43723DFFD2A3}"/>
            </c:ext>
          </c:extLst>
        </c:ser>
        <c:ser>
          <c:idx val="7"/>
          <c:order val="7"/>
          <c:tx>
            <c:strRef>
              <c:f>'Sheet1 (4)'!$A$9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'Sheet1 (4)'!$B$1:$L$1</c:f>
              <c:strCache>
                <c:ptCount val="11"/>
                <c:pt idx="0">
                  <c:v>Lap splenektomi</c:v>
                </c:pt>
                <c:pt idx="1">
                  <c:v>Splenektomi</c:v>
                </c:pt>
                <c:pt idx="2">
                  <c:v>LAP Nissen Fundoplikasyonu</c:v>
                </c:pt>
                <c:pt idx="3">
                  <c:v>Total Gastrektomi</c:v>
                </c:pt>
                <c:pt idx="4">
                  <c:v>Subtotal Gastrektomi</c:v>
                </c:pt>
                <c:pt idx="5">
                  <c:v>LAP Subtotal Gastrektomi</c:v>
                </c:pt>
                <c:pt idx="6">
                  <c:v>Gastrostomi</c:v>
                </c:pt>
                <c:pt idx="7">
                  <c:v>PUP Onarımı</c:v>
                </c:pt>
                <c:pt idx="8">
                  <c:v>Gastroduodenal Arter Kanamasında Primer Onarım</c:v>
                </c:pt>
                <c:pt idx="9">
                  <c:v>Sleeve Gastrektomi</c:v>
                </c:pt>
                <c:pt idx="10">
                  <c:v>Bipartisyon Gastrik By-Pass</c:v>
                </c:pt>
              </c:strCache>
            </c:strRef>
          </c:cat>
          <c:val>
            <c:numRef>
              <c:f>'Sheet1 (4)'!$B$9:$L$9</c:f>
              <c:numCache>
                <c:formatCode>General</c:formatCode>
                <c:ptCount val="11"/>
                <c:pt idx="0">
                  <c:v>6</c:v>
                </c:pt>
                <c:pt idx="1">
                  <c:v>12</c:v>
                </c:pt>
                <c:pt idx="2">
                  <c:v>24</c:v>
                </c:pt>
                <c:pt idx="3">
                  <c:v>23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54</c:v>
                </c:pt>
                <c:pt idx="8">
                  <c:v>0</c:v>
                </c:pt>
                <c:pt idx="9">
                  <c:v>101</c:v>
                </c:pt>
                <c:pt idx="1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E97-4793-ACA6-43723DFFD2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873216"/>
        <c:axId val="192874752"/>
      </c:barChart>
      <c:catAx>
        <c:axId val="19287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2874752"/>
        <c:crosses val="autoZero"/>
        <c:auto val="1"/>
        <c:lblAlgn val="ctr"/>
        <c:lblOffset val="100"/>
        <c:noMultiLvlLbl val="0"/>
      </c:catAx>
      <c:valAx>
        <c:axId val="19287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28732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822693088365416E-2"/>
          <c:y val="2.745444654311437E-2"/>
          <c:w val="0.89872018152411326"/>
          <c:h val="0.58461629847232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'Sheet1 (5)'!$A$2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'Sheet1 (5)'!$B$1:$H$1</c:f>
              <c:strCache>
                <c:ptCount val="7"/>
                <c:pt idx="0">
                  <c:v>Koledokotomi + T.Tüp</c:v>
                </c:pt>
                <c:pt idx="1">
                  <c:v>Hepatikojejunostomi</c:v>
                </c:pt>
                <c:pt idx="2">
                  <c:v>Karaciğer Rezeksiyou</c:v>
                </c:pt>
                <c:pt idx="3">
                  <c:v>Whipple</c:v>
                </c:pt>
                <c:pt idx="4">
                  <c:v>Distal/Subtotal Pankreatektomi</c:v>
                </c:pt>
                <c:pt idx="5">
                  <c:v>Karaciğer Kisotomi/ Perikistektomi</c:v>
                </c:pt>
                <c:pt idx="6">
                  <c:v>Karaciğer Transplantasyonu</c:v>
                </c:pt>
              </c:strCache>
            </c:strRef>
          </c:cat>
          <c:val>
            <c:numRef>
              <c:f>'Sheet1 (5)'!$B$2:$H$2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</c:v>
                </c:pt>
                <c:pt idx="3">
                  <c:v>14</c:v>
                </c:pt>
                <c:pt idx="4">
                  <c:v>4</c:v>
                </c:pt>
                <c:pt idx="5">
                  <c:v>17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F7-4E29-ABF5-E99199204D4A}"/>
            </c:ext>
          </c:extLst>
        </c:ser>
        <c:ser>
          <c:idx val="1"/>
          <c:order val="1"/>
          <c:tx>
            <c:strRef>
              <c:f>'Sheet1 (5)'!$A$3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'Sheet1 (5)'!$B$1:$H$1</c:f>
              <c:strCache>
                <c:ptCount val="7"/>
                <c:pt idx="0">
                  <c:v>Koledokotomi + T.Tüp</c:v>
                </c:pt>
                <c:pt idx="1">
                  <c:v>Hepatikojejunostomi</c:v>
                </c:pt>
                <c:pt idx="2">
                  <c:v>Karaciğer Rezeksiyou</c:v>
                </c:pt>
                <c:pt idx="3">
                  <c:v>Whipple</c:v>
                </c:pt>
                <c:pt idx="4">
                  <c:v>Distal/Subtotal Pankreatektomi</c:v>
                </c:pt>
                <c:pt idx="5">
                  <c:v>Karaciğer Kisotomi/ Perikistektomi</c:v>
                </c:pt>
                <c:pt idx="6">
                  <c:v>Karaciğer Transplantasyonu</c:v>
                </c:pt>
              </c:strCache>
            </c:strRef>
          </c:cat>
          <c:val>
            <c:numRef>
              <c:f>'Sheet1 (5)'!$B$3:$H$3</c:f>
              <c:numCache>
                <c:formatCode>General</c:formatCode>
                <c:ptCount val="7"/>
                <c:pt idx="0">
                  <c:v>9</c:v>
                </c:pt>
                <c:pt idx="1">
                  <c:v>6</c:v>
                </c:pt>
                <c:pt idx="2">
                  <c:v>5</c:v>
                </c:pt>
                <c:pt idx="3">
                  <c:v>17</c:v>
                </c:pt>
                <c:pt idx="4">
                  <c:v>1</c:v>
                </c:pt>
                <c:pt idx="5">
                  <c:v>6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F7-4E29-ABF5-E99199204D4A}"/>
            </c:ext>
          </c:extLst>
        </c:ser>
        <c:ser>
          <c:idx val="2"/>
          <c:order val="2"/>
          <c:tx>
            <c:strRef>
              <c:f>'Sheet1 (5)'!$A$4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'Sheet1 (5)'!$B$1:$H$1</c:f>
              <c:strCache>
                <c:ptCount val="7"/>
                <c:pt idx="0">
                  <c:v>Koledokotomi + T.Tüp</c:v>
                </c:pt>
                <c:pt idx="1">
                  <c:v>Hepatikojejunostomi</c:v>
                </c:pt>
                <c:pt idx="2">
                  <c:v>Karaciğer Rezeksiyou</c:v>
                </c:pt>
                <c:pt idx="3">
                  <c:v>Whipple</c:v>
                </c:pt>
                <c:pt idx="4">
                  <c:v>Distal/Subtotal Pankreatektomi</c:v>
                </c:pt>
                <c:pt idx="5">
                  <c:v>Karaciğer Kisotomi/ Perikistektomi</c:v>
                </c:pt>
                <c:pt idx="6">
                  <c:v>Karaciğer Transplantasyonu</c:v>
                </c:pt>
              </c:strCache>
            </c:strRef>
          </c:cat>
          <c:val>
            <c:numRef>
              <c:f>'Sheet1 (5)'!$B$4:$H$4</c:f>
              <c:numCache>
                <c:formatCode>General</c:formatCode>
                <c:ptCount val="7"/>
                <c:pt idx="0">
                  <c:v>4</c:v>
                </c:pt>
                <c:pt idx="1">
                  <c:v>7</c:v>
                </c:pt>
                <c:pt idx="2">
                  <c:v>4</c:v>
                </c:pt>
                <c:pt idx="3">
                  <c:v>16</c:v>
                </c:pt>
                <c:pt idx="4">
                  <c:v>4</c:v>
                </c:pt>
                <c:pt idx="5">
                  <c:v>8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F7-4E29-ABF5-E99199204D4A}"/>
            </c:ext>
          </c:extLst>
        </c:ser>
        <c:ser>
          <c:idx val="3"/>
          <c:order val="3"/>
          <c:tx>
            <c:strRef>
              <c:f>'Sheet1 (5)'!$A$5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'Sheet1 (5)'!$B$1:$H$1</c:f>
              <c:strCache>
                <c:ptCount val="7"/>
                <c:pt idx="0">
                  <c:v>Koledokotomi + T.Tüp</c:v>
                </c:pt>
                <c:pt idx="1">
                  <c:v>Hepatikojejunostomi</c:v>
                </c:pt>
                <c:pt idx="2">
                  <c:v>Karaciğer Rezeksiyou</c:v>
                </c:pt>
                <c:pt idx="3">
                  <c:v>Whipple</c:v>
                </c:pt>
                <c:pt idx="4">
                  <c:v>Distal/Subtotal Pankreatektomi</c:v>
                </c:pt>
                <c:pt idx="5">
                  <c:v>Karaciğer Kisotomi/ Perikistektomi</c:v>
                </c:pt>
                <c:pt idx="6">
                  <c:v>Karaciğer Transplantasyonu</c:v>
                </c:pt>
              </c:strCache>
            </c:strRef>
          </c:cat>
          <c:val>
            <c:numRef>
              <c:f>'Sheet1 (5)'!$B$5:$H$5</c:f>
              <c:numCache>
                <c:formatCode>General</c:formatCode>
                <c:ptCount val="7"/>
                <c:pt idx="0">
                  <c:v>11</c:v>
                </c:pt>
                <c:pt idx="1">
                  <c:v>13</c:v>
                </c:pt>
                <c:pt idx="2">
                  <c:v>8</c:v>
                </c:pt>
                <c:pt idx="3">
                  <c:v>28</c:v>
                </c:pt>
                <c:pt idx="4">
                  <c:v>7</c:v>
                </c:pt>
                <c:pt idx="5">
                  <c:v>18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F7-4E29-ABF5-E99199204D4A}"/>
            </c:ext>
          </c:extLst>
        </c:ser>
        <c:ser>
          <c:idx val="4"/>
          <c:order val="4"/>
          <c:tx>
            <c:strRef>
              <c:f>'Sheet1 (5)'!$A$6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'Sheet1 (5)'!$B$1:$H$1</c:f>
              <c:strCache>
                <c:ptCount val="7"/>
                <c:pt idx="0">
                  <c:v>Koledokotomi + T.Tüp</c:v>
                </c:pt>
                <c:pt idx="1">
                  <c:v>Hepatikojejunostomi</c:v>
                </c:pt>
                <c:pt idx="2">
                  <c:v>Karaciğer Rezeksiyou</c:v>
                </c:pt>
                <c:pt idx="3">
                  <c:v>Whipple</c:v>
                </c:pt>
                <c:pt idx="4">
                  <c:v>Distal/Subtotal Pankreatektomi</c:v>
                </c:pt>
                <c:pt idx="5">
                  <c:v>Karaciğer Kisotomi/ Perikistektomi</c:v>
                </c:pt>
                <c:pt idx="6">
                  <c:v>Karaciğer Transplantasyonu</c:v>
                </c:pt>
              </c:strCache>
            </c:strRef>
          </c:cat>
          <c:val>
            <c:numRef>
              <c:f>'Sheet1 (5)'!$B$6:$H$6</c:f>
              <c:numCache>
                <c:formatCode>General</c:formatCode>
                <c:ptCount val="7"/>
                <c:pt idx="0">
                  <c:v>12</c:v>
                </c:pt>
                <c:pt idx="1">
                  <c:v>7</c:v>
                </c:pt>
                <c:pt idx="2">
                  <c:v>10</c:v>
                </c:pt>
                <c:pt idx="3">
                  <c:v>37</c:v>
                </c:pt>
                <c:pt idx="4">
                  <c:v>9</c:v>
                </c:pt>
                <c:pt idx="5">
                  <c:v>14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F7-4E29-ABF5-E99199204D4A}"/>
            </c:ext>
          </c:extLst>
        </c:ser>
        <c:ser>
          <c:idx val="5"/>
          <c:order val="5"/>
          <c:tx>
            <c:strRef>
              <c:f>'Sheet1 (5)'!$A$7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'Sheet1 (5)'!$B$1:$H$1</c:f>
              <c:strCache>
                <c:ptCount val="7"/>
                <c:pt idx="0">
                  <c:v>Koledokotomi + T.Tüp</c:v>
                </c:pt>
                <c:pt idx="1">
                  <c:v>Hepatikojejunostomi</c:v>
                </c:pt>
                <c:pt idx="2">
                  <c:v>Karaciğer Rezeksiyou</c:v>
                </c:pt>
                <c:pt idx="3">
                  <c:v>Whipple</c:v>
                </c:pt>
                <c:pt idx="4">
                  <c:v>Distal/Subtotal Pankreatektomi</c:v>
                </c:pt>
                <c:pt idx="5">
                  <c:v>Karaciğer Kisotomi/ Perikistektomi</c:v>
                </c:pt>
                <c:pt idx="6">
                  <c:v>Karaciğer Transplantasyonu</c:v>
                </c:pt>
              </c:strCache>
            </c:strRef>
          </c:cat>
          <c:val>
            <c:numRef>
              <c:f>'Sheet1 (5)'!$B$7:$H$7</c:f>
              <c:numCache>
                <c:formatCode>General</c:formatCode>
                <c:ptCount val="7"/>
                <c:pt idx="0">
                  <c:v>7</c:v>
                </c:pt>
                <c:pt idx="1">
                  <c:v>3</c:v>
                </c:pt>
                <c:pt idx="2">
                  <c:v>3</c:v>
                </c:pt>
                <c:pt idx="3">
                  <c:v>29</c:v>
                </c:pt>
                <c:pt idx="4">
                  <c:v>8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F7-4E29-ABF5-E99199204D4A}"/>
            </c:ext>
          </c:extLst>
        </c:ser>
        <c:ser>
          <c:idx val="6"/>
          <c:order val="6"/>
          <c:tx>
            <c:strRef>
              <c:f>'Sheet1 (5)'!$A$8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'Sheet1 (5)'!$B$1:$H$1</c:f>
              <c:strCache>
                <c:ptCount val="7"/>
                <c:pt idx="0">
                  <c:v>Koledokotomi + T.Tüp</c:v>
                </c:pt>
                <c:pt idx="1">
                  <c:v>Hepatikojejunostomi</c:v>
                </c:pt>
                <c:pt idx="2">
                  <c:v>Karaciğer Rezeksiyou</c:v>
                </c:pt>
                <c:pt idx="3">
                  <c:v>Whipple</c:v>
                </c:pt>
                <c:pt idx="4">
                  <c:v>Distal/Subtotal Pankreatektomi</c:v>
                </c:pt>
                <c:pt idx="5">
                  <c:v>Karaciğer Kisotomi/ Perikistektomi</c:v>
                </c:pt>
                <c:pt idx="6">
                  <c:v>Karaciğer Transplantasyonu</c:v>
                </c:pt>
              </c:strCache>
            </c:strRef>
          </c:cat>
          <c:val>
            <c:numRef>
              <c:f>'Sheet1 (5)'!$B$8:$H$8</c:f>
              <c:numCache>
                <c:formatCode>General</c:formatCode>
                <c:ptCount val="7"/>
                <c:pt idx="0">
                  <c:v>8</c:v>
                </c:pt>
                <c:pt idx="1">
                  <c:v>10</c:v>
                </c:pt>
                <c:pt idx="2">
                  <c:v>27</c:v>
                </c:pt>
                <c:pt idx="3">
                  <c:v>45</c:v>
                </c:pt>
                <c:pt idx="4">
                  <c:v>17</c:v>
                </c:pt>
                <c:pt idx="5">
                  <c:v>5</c:v>
                </c:pt>
                <c:pt idx="6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F7-4E29-ABF5-E99199204D4A}"/>
            </c:ext>
          </c:extLst>
        </c:ser>
        <c:ser>
          <c:idx val="7"/>
          <c:order val="7"/>
          <c:tx>
            <c:strRef>
              <c:f>'Sheet1 (5)'!$A$9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'Sheet1 (5)'!$B$1:$H$1</c:f>
              <c:strCache>
                <c:ptCount val="7"/>
                <c:pt idx="0">
                  <c:v>Koledokotomi + T.Tüp</c:v>
                </c:pt>
                <c:pt idx="1">
                  <c:v>Hepatikojejunostomi</c:v>
                </c:pt>
                <c:pt idx="2">
                  <c:v>Karaciğer Rezeksiyou</c:v>
                </c:pt>
                <c:pt idx="3">
                  <c:v>Whipple</c:v>
                </c:pt>
                <c:pt idx="4">
                  <c:v>Distal/Subtotal Pankreatektomi</c:v>
                </c:pt>
                <c:pt idx="5">
                  <c:v>Karaciğer Kisotomi/ Perikistektomi</c:v>
                </c:pt>
                <c:pt idx="6">
                  <c:v>Karaciğer Transplantasyonu</c:v>
                </c:pt>
              </c:strCache>
            </c:strRef>
          </c:cat>
          <c:val>
            <c:numRef>
              <c:f>'Sheet1 (5)'!$B$9:$H$9</c:f>
              <c:numCache>
                <c:formatCode>General</c:formatCode>
                <c:ptCount val="7"/>
                <c:pt idx="0">
                  <c:v>9</c:v>
                </c:pt>
                <c:pt idx="1">
                  <c:v>9</c:v>
                </c:pt>
                <c:pt idx="2">
                  <c:v>20</c:v>
                </c:pt>
                <c:pt idx="3">
                  <c:v>44</c:v>
                </c:pt>
                <c:pt idx="4">
                  <c:v>7</c:v>
                </c:pt>
                <c:pt idx="5">
                  <c:v>5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8F7-4E29-ABF5-E99199204D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015808"/>
        <c:axId val="193017344"/>
      </c:barChart>
      <c:catAx>
        <c:axId val="19301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3017344"/>
        <c:crosses val="autoZero"/>
        <c:auto val="1"/>
        <c:lblAlgn val="ctr"/>
        <c:lblOffset val="100"/>
        <c:noMultiLvlLbl val="0"/>
      </c:catAx>
      <c:valAx>
        <c:axId val="19301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930158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313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89589" y="0"/>
            <a:ext cx="4278311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7EF3DB34-D9C6-4FAE-8674-B7886E8F26AE}" type="datetimeFigureOut">
              <a:rPr lang="tr-TR"/>
              <a:pPr>
                <a:defRPr/>
              </a:pPr>
              <a:t>11.05.2023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97625"/>
            <a:ext cx="4278313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9589" y="6397625"/>
            <a:ext cx="4278311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4A60DAB5-7641-427A-8533-51FCE6D7166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4630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276724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1175" y="0"/>
            <a:ext cx="4276724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EAD59D80-6F17-414B-98B9-9F71BD4F0F89}" type="datetimeFigureOut">
              <a:rPr lang="tr-TR"/>
              <a:pPr>
                <a:defRPr/>
              </a:pPr>
              <a:t>11.05.2023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1200" y="504825"/>
            <a:ext cx="3367088" cy="2525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6" y="3198814"/>
            <a:ext cx="7894637" cy="3032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tr-T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397625"/>
            <a:ext cx="4276724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1175" y="6397625"/>
            <a:ext cx="4276724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27D1885C-5307-4B06-AEE1-A6E575D91CD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78959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FE19D7-CF65-4187-888D-808D7B9EC61D}" type="slidenum">
              <a:rPr lang="tr-TR" altLang="en-US" smtClean="0">
                <a:cs typeface="Arial" charset="0"/>
              </a:rPr>
              <a:pPr/>
              <a:t>45</a:t>
            </a:fld>
            <a:endParaRPr lang="tr-TR" alt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D1885C-5307-4B06-AEE1-A6E575D91CD4}" type="slidenum">
              <a:rPr lang="tr-TR" smtClean="0"/>
              <a:pPr>
                <a:defRPr/>
              </a:pPr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5134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traight Connector 12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BB344EB-062E-4087-85EA-C2E75BD41679}" type="datetime1">
              <a:rPr lang="tr-TR"/>
              <a:pPr>
                <a:defRPr/>
              </a:pPr>
              <a:t>11.05.2023</a:t>
            </a:fld>
            <a:endParaRPr lang="tr-TR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CCC129F-5815-43C2-94C7-2279EFAD705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7866D-B17D-4277-B36C-72394C6E0D96}" type="datetime1">
              <a:rPr lang="tr-TR"/>
              <a:pPr>
                <a:defRPr/>
              </a:pPr>
              <a:t>11.05.2023</a:t>
            </a:fld>
            <a:endParaRPr lang="tr-T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  <a:endParaRPr lang="tr-TR" dirty="0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D0406-50E1-4D7C-A716-AF9E65420908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A1D056-5EAB-4822-97E8-43FC51A8E6CD}" type="datetime1">
              <a:rPr lang="tr-TR"/>
              <a:pPr>
                <a:defRPr/>
              </a:pPr>
              <a:t>11.05.2023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A548DA4B-7EDC-4837-970B-99AC1056B76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192" cy="4843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>
          <a:xfrm>
            <a:off x="6011863" y="6629400"/>
            <a:ext cx="1498600" cy="227013"/>
          </a:xfrm>
        </p:spPr>
        <p:txBody>
          <a:bodyPr anchor="t"/>
          <a:lstStyle>
            <a:lvl1pPr algn="ctr">
              <a:defRPr sz="1200"/>
            </a:lvl1pPr>
          </a:lstStyle>
          <a:p>
            <a:pPr>
              <a:defRPr/>
            </a:pPr>
            <a:fld id="{5C020502-7F1C-4A6A-9414-5632EE96A9B5}" type="datetime1">
              <a:rPr lang="tr-TR"/>
              <a:pPr>
                <a:defRPr/>
              </a:pPr>
              <a:t>11.05.2023</a:t>
            </a:fld>
            <a:endParaRPr lang="tr-TR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627813"/>
            <a:ext cx="5483225" cy="228600"/>
          </a:xfrm>
        </p:spPr>
        <p:txBody>
          <a:bodyPr anchor="t"/>
          <a:lstStyle>
            <a:lvl1pPr algn="ctr">
              <a:defRPr sz="1200"/>
            </a:lvl1pPr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555038" y="823913"/>
            <a:ext cx="588962" cy="228600"/>
          </a:xfrm>
        </p:spPr>
        <p:txBody>
          <a:bodyPr anchor="t"/>
          <a:lstStyle>
            <a:lvl1pPr algn="ctr"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6463" y="6627813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A900DC1-03D5-4D36-AADF-B1C87FF34DDE}" type="datetime1">
              <a:rPr lang="tr-TR"/>
              <a:pPr>
                <a:defRPr/>
              </a:pPr>
              <a:t>11.05.2023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9253" y="6627813"/>
            <a:ext cx="4307210" cy="23018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8301" y="6629400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1ED8C61-B6FE-481D-9DA4-8EED70805F6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46256-8CCA-491B-A3B0-C00E2C21F88E}" type="datetime1">
              <a:rPr lang="tr-TR"/>
              <a:pPr>
                <a:defRPr/>
              </a:pPr>
              <a:t>11.05.2023</a:t>
            </a:fld>
            <a:endParaRPr lang="tr-T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  <a:endParaRPr lang="tr-TR" dirty="0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FED3A-CBCE-4BEF-98C8-AE6A7F0023B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D94A7-EF51-4BF5-AE8C-F3DBCB884330}" type="datetime1">
              <a:rPr lang="tr-TR"/>
              <a:pPr>
                <a:defRPr/>
              </a:pPr>
              <a:t>11.05.2023</a:t>
            </a:fld>
            <a:endParaRPr lang="tr-TR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  <a:endParaRPr lang="tr-TR" dirty="0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C73BD-0E37-4F7E-995F-4C25BC02B86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D0F7A-ADF3-4CBF-BFD7-C33F22326498}" type="datetime1">
              <a:rPr lang="tr-TR"/>
              <a:pPr>
                <a:defRPr/>
              </a:pPr>
              <a:t>11.05.2023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  <a:endParaRPr lang="tr-TR" dirty="0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1C3B4-6CB2-46A4-988C-0800D335939F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7CFBC-3E5D-49F2-850E-ACDB64BAEE9C}" type="datetime1">
              <a:rPr lang="tr-TR"/>
              <a:pPr>
                <a:defRPr/>
              </a:pPr>
              <a:t>11.05.2023</a:t>
            </a:fld>
            <a:endParaRPr lang="tr-TR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  <a:endParaRPr lang="tr-TR" dirty="0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48E1B-EDF2-44A1-ADCB-0CC3810974D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C8E31-8213-49E9-BC9B-2C2237814FF0}" type="datetime1">
              <a:rPr lang="tr-TR"/>
              <a:pPr>
                <a:defRPr/>
              </a:pPr>
              <a:t>11.05.2023</a:t>
            </a:fld>
            <a:endParaRPr lang="tr-TR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  <a:endParaRPr lang="tr-TR" dirty="0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BC6C7-1DF4-40FE-B6CF-A9569E4C6F5A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2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80C9E11-B83E-4E56-ABCB-A67ED5E94F89}" type="datetime1">
              <a:rPr lang="tr-TR"/>
              <a:pPr>
                <a:defRPr/>
              </a:pPr>
              <a:t>11.05.2023</a:t>
            </a:fld>
            <a:endParaRPr lang="tr-TR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1293029-FDD9-4E36-85A3-E69CA8CD3EC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502428" y="0"/>
            <a:ext cx="641572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813" cy="8763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341438"/>
            <a:ext cx="7643813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795963" y="6630988"/>
            <a:ext cx="1714500" cy="227012"/>
          </a:xfrm>
          <a:prstGeom prst="rect">
            <a:avLst/>
          </a:prstGeom>
        </p:spPr>
        <p:txBody>
          <a:bodyPr vert="horz" tIns="0" bIns="0" anchor="b"/>
          <a:lstStyle>
            <a:lvl1pPr algn="ctr" eaLnBrk="1" latinLnBrk="0" hangingPunct="1">
              <a:defRPr kumimoji="0" sz="1200">
                <a:solidFill>
                  <a:schemeClr val="tx2"/>
                </a:solidFill>
                <a:cs typeface="Arial" pitchFamily="34" charset="0"/>
              </a:defRPr>
            </a:lvl1pPr>
            <a:extLst/>
          </a:lstStyle>
          <a:p>
            <a:pPr>
              <a:defRPr/>
            </a:pPr>
            <a:fld id="{A0D44895-39AB-4B3A-ADE8-C3B3F7B41A0D}" type="datetime1">
              <a:rPr lang="tr-TR"/>
              <a:pPr>
                <a:defRPr/>
              </a:pPr>
              <a:t>11.05.2023</a:t>
            </a:fld>
            <a:endParaRPr lang="tr-T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8313" y="6629400"/>
            <a:ext cx="5327650" cy="228600"/>
          </a:xfrm>
          <a:prstGeom prst="rect">
            <a:avLst/>
          </a:prstGeom>
        </p:spPr>
        <p:txBody>
          <a:bodyPr vert="horz" tIns="0" bIns="0" anchor="b"/>
          <a:lstStyle>
            <a:lvl1pPr algn="ctr" eaLnBrk="1" latinLnBrk="0" hangingPunct="1">
              <a:defRPr kumimoji="0" sz="1200">
                <a:solidFill>
                  <a:schemeClr val="tx2"/>
                </a:solidFill>
                <a:cs typeface="Arial" pitchFamily="34" charset="0"/>
              </a:defRPr>
            </a:lvl1pPr>
            <a:extLst/>
          </a:lstStyle>
          <a:p>
            <a:pPr>
              <a:defRPr/>
            </a:pPr>
            <a:r>
              <a:rPr lang="tr-TR"/>
              <a:t>Ümraniye Eğitim ve Araştırma Hastranesi - Genel Cerrahi Kliniği</a:t>
            </a:r>
            <a:endParaRPr lang="tr-TR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7524750" y="662940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/>
                </a:solidFill>
                <a:cs typeface="Arial" pitchFamily="34" charset="0"/>
              </a:defRPr>
            </a:lvl1pPr>
            <a:extLst/>
          </a:lstStyle>
          <a:p>
            <a:pPr>
              <a:defRPr/>
            </a:pPr>
            <a:fld id="{72D2FF46-8B30-4636-8DDB-E6972E1B590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  <p:pic>
        <p:nvPicPr>
          <p:cNvPr id="1034" name="Picture 3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583613" y="6218238"/>
            <a:ext cx="46513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631238" y="109538"/>
            <a:ext cx="390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3"/>
          <p:cNvSpPr txBox="1">
            <a:spLocks/>
          </p:cNvSpPr>
          <p:nvPr userDrawn="1"/>
        </p:nvSpPr>
        <p:spPr>
          <a:xfrm>
            <a:off x="8607943" y="872716"/>
            <a:ext cx="389581" cy="5148572"/>
          </a:xfrm>
          <a:prstGeom prst="rect">
            <a:avLst/>
          </a:prstGeom>
        </p:spPr>
        <p:txBody>
          <a:bodyPr vert="vert270" tIns="0" bIns="0" anchor="ctr"/>
          <a:lstStyle>
            <a:defPPr>
              <a:defRPr lang="tr-TR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tx2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Franklin Gothic Book" pitchFamily="34" charset="0"/>
                <a:ea typeface="+mn-ea"/>
                <a:cs typeface="Arial" pitchFamily="34" charset="0"/>
              </a:defRPr>
            </a:lvl9pPr>
          </a:lstStyle>
          <a:p>
            <a:pPr algn="l">
              <a:defRPr/>
            </a:pPr>
            <a:r>
              <a:rPr lang="tr-TR" b="1" dirty="0">
                <a:solidFill>
                  <a:schemeClr val="bg1"/>
                </a:solidFill>
                <a:latin typeface="+mn-lt"/>
              </a:rPr>
              <a:t>Ümraniye Eğitim ve Araştırma Hastanesi – Genel Cerrahi Kliiniği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0" r:id="rId1"/>
    <p:sldLayoutId id="2147484771" r:id="rId2"/>
    <p:sldLayoutId id="2147484772" r:id="rId3"/>
    <p:sldLayoutId id="2147484764" r:id="rId4"/>
    <p:sldLayoutId id="2147484765" r:id="rId5"/>
    <p:sldLayoutId id="2147484766" r:id="rId6"/>
    <p:sldLayoutId id="2147484767" r:id="rId7"/>
    <p:sldLayoutId id="2147484768" r:id="rId8"/>
    <p:sldLayoutId id="2147484773" r:id="rId9"/>
    <p:sldLayoutId id="2147484769" r:id="rId10"/>
    <p:sldLayoutId id="214748477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3800" b="1" kern="1200" dirty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ctrTitle"/>
          </p:nvPr>
        </p:nvSpPr>
        <p:spPr>
          <a:xfrm>
            <a:off x="2699792" y="1988841"/>
            <a:ext cx="6444208" cy="2083101"/>
          </a:xfrm>
        </p:spPr>
        <p:txBody>
          <a:bodyPr anchor="t"/>
          <a:lstStyle/>
          <a:p>
            <a:pPr algn="ctr" eaLnBrk="1" hangingPunct="1">
              <a:defRPr/>
            </a:pPr>
            <a:r>
              <a:rPr lang="tr-TR" sz="2400" dirty="0"/>
              <a:t>T.C.</a:t>
            </a:r>
            <a:br>
              <a:rPr lang="tr-TR" sz="2400" dirty="0"/>
            </a:br>
            <a:r>
              <a:rPr lang="tr-TR" sz="2400" dirty="0"/>
              <a:t>SAĞLIK BİLİMLERİ ÜNİVERSİTESİ</a:t>
            </a:r>
            <a:br>
              <a:rPr lang="tr-TR" sz="2400" dirty="0"/>
            </a:br>
            <a:r>
              <a:rPr lang="tr-TR" sz="2400" dirty="0"/>
              <a:t>ÜMRANİYE EĞİTİM VE </a:t>
            </a:r>
            <a:br>
              <a:rPr lang="tr-TR" sz="2400" dirty="0"/>
            </a:br>
            <a:r>
              <a:rPr lang="tr-TR" sz="2400" dirty="0"/>
              <a:t>ARAŞTIRMA HASTANESİ</a:t>
            </a:r>
            <a:br>
              <a:rPr lang="tr-TR" sz="2400" dirty="0"/>
            </a:br>
            <a:r>
              <a:rPr lang="tr-TR" sz="2400" dirty="0"/>
              <a:t>GENEL CERRAHİ KLİNİĞİ</a:t>
            </a:r>
          </a:p>
        </p:txBody>
      </p:sp>
      <p:sp>
        <p:nvSpPr>
          <p:cNvPr id="7171" name="Subtitle 2"/>
          <p:cNvSpPr>
            <a:spLocks noGrp="1"/>
          </p:cNvSpPr>
          <p:nvPr>
            <p:ph type="subTitle" idx="1"/>
          </p:nvPr>
        </p:nvSpPr>
        <p:spPr>
          <a:xfrm>
            <a:off x="3071802" y="4033856"/>
            <a:ext cx="5715040" cy="2109788"/>
          </a:xfrm>
        </p:spPr>
        <p:txBody>
          <a:bodyPr/>
          <a:lstStyle/>
          <a:p>
            <a:pPr algn="ctr" eaLnBrk="1" hangingPunct="1"/>
            <a:r>
              <a:rPr lang="tr-TR" altLang="en-US" sz="2800" dirty="0"/>
              <a:t>TÜRK CERRAHİ DERNEĞİ</a:t>
            </a:r>
          </a:p>
          <a:p>
            <a:pPr algn="ctr" eaLnBrk="1" hangingPunct="1"/>
            <a:r>
              <a:rPr lang="tr-TR" altLang="en-US" sz="2800" dirty="0"/>
              <a:t>YETERLİK RESERTİFİKASYONU BAŞVURUSU</a:t>
            </a:r>
          </a:p>
          <a:p>
            <a:pPr algn="ctr" eaLnBrk="1" hangingPunct="1"/>
            <a:endParaRPr lang="tr-TR" altLang="en-US" sz="900" dirty="0"/>
          </a:p>
          <a:p>
            <a:pPr algn="ctr" eaLnBrk="1" hangingPunct="1"/>
            <a:r>
              <a:rPr lang="tr-TR" altLang="en-US" sz="2400" dirty="0" smtClean="0"/>
              <a:t>Prof. Dr. </a:t>
            </a:r>
            <a:r>
              <a:rPr lang="tr-TR" altLang="en-US" sz="2400" dirty="0"/>
              <a:t>Fikret EZBERCİ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463" y="4437063"/>
            <a:ext cx="151130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2357430"/>
            <a:ext cx="1643074" cy="1621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4" name="Picture 2" descr="http://www.ueh.gov.tr/web/Documents/fotogaleri/323.jpg"/>
          <p:cNvPicPr>
            <a:picLocks noChangeAspect="1" noChangeArrowheads="1"/>
          </p:cNvPicPr>
          <p:nvPr/>
        </p:nvPicPr>
        <p:blipFill>
          <a:blip r:embed="rId4"/>
          <a:srcRect b="17851"/>
          <a:stretch>
            <a:fillRect/>
          </a:stretch>
        </p:blipFill>
        <p:spPr bwMode="auto">
          <a:xfrm>
            <a:off x="4286248" y="79084"/>
            <a:ext cx="3117851" cy="170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8" descr="http://tip.sbu.edu.tr/Images/logo/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" y="333375"/>
            <a:ext cx="165576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Amaç ve Hedefler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843463"/>
          </a:xfrm>
        </p:spPr>
        <p:txBody>
          <a:bodyPr/>
          <a:lstStyle/>
          <a:p>
            <a:pPr algn="just"/>
            <a:r>
              <a:rPr lang="tr-TR" altLang="en-US" dirty="0"/>
              <a:t>TCD Genel Cerrahi Uzmanlık Eğitimi Çekirdek Eğitim Programını temel alarak, en az bu tarif edilen seviyede bilgi ve beceri kazanmış “Tıpta Uzmanlık Öğrencisi” yetiştirmek,</a:t>
            </a:r>
          </a:p>
          <a:p>
            <a:pPr algn="just"/>
            <a:r>
              <a:rPr lang="tr-TR" altLang="en-US" dirty="0"/>
              <a:t>Bu  eğitimde rol alan  tüm cerrahi kadro ve eğiticilerin mezuniyet sonrası eğitimlerinde de devamlılığı sağlayarak bilgilerini güncellemek,</a:t>
            </a:r>
          </a:p>
          <a:p>
            <a:pPr algn="just"/>
            <a:r>
              <a:rPr lang="tr-TR" altLang="en-US" dirty="0"/>
              <a:t>Tıpta Uzmanlık Öğrencilerinin tüm eğitim kademelerinde (kıdemli, kıdemsiz) verilecek bilgileri standardize etmek,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B090EB-7455-4EB7-A50F-D08A5DA122CE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10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Asistan Karnesi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428596" y="2000240"/>
            <a:ext cx="7643813" cy="3286148"/>
          </a:xfrm>
        </p:spPr>
        <p:txBody>
          <a:bodyPr/>
          <a:lstStyle/>
          <a:p>
            <a:r>
              <a:rPr lang="tr-TR" altLang="en-US" dirty="0"/>
              <a:t>Aktif eğitimler</a:t>
            </a:r>
          </a:p>
          <a:p>
            <a:r>
              <a:rPr lang="tr-TR" altLang="en-US" dirty="0"/>
              <a:t>Rotasyonlar</a:t>
            </a:r>
          </a:p>
          <a:p>
            <a:r>
              <a:rPr lang="tr-TR" altLang="en-US" dirty="0"/>
              <a:t>Sınav sonuçları</a:t>
            </a:r>
          </a:p>
          <a:p>
            <a:r>
              <a:rPr lang="tr-TR" altLang="en-US" dirty="0"/>
              <a:t>Kongreler</a:t>
            </a:r>
          </a:p>
          <a:p>
            <a:r>
              <a:rPr lang="tr-TR" altLang="en-US" dirty="0"/>
              <a:t>Bildiri ve Makaleler</a:t>
            </a:r>
          </a:p>
          <a:p>
            <a:r>
              <a:rPr lang="tr-TR" altLang="en-US" dirty="0"/>
              <a:t>Tez İlerlemesi</a:t>
            </a:r>
          </a:p>
        </p:txBody>
      </p:sp>
      <p:sp>
        <p:nvSpPr>
          <p:cNvPr id="7270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84720E-67D2-4E2B-BAD0-B766F9496409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100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E90127-2194-1908-87D7-9DA220A53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Mezunlar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33DC98-4BC0-344C-A822-55C63BFFA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140968"/>
            <a:ext cx="7931224" cy="3456384"/>
          </a:xfrm>
        </p:spPr>
        <p:txBody>
          <a:bodyPr/>
          <a:lstStyle/>
          <a:p>
            <a:pPr marL="0" indent="0">
              <a:buNone/>
            </a:pPr>
            <a:r>
              <a:rPr lang="tr-TR" sz="2400" dirty="0">
                <a:solidFill>
                  <a:schemeClr val="accent5">
                    <a:lumMod val="75000"/>
                  </a:schemeClr>
                </a:solidFill>
              </a:rPr>
              <a:t>Şuana kadar tıpta uzmanlık eğitimini kliniğimizde tamamlamış </a:t>
            </a:r>
            <a:r>
              <a:rPr lang="tr-TR" sz="2400" b="1" i="1" dirty="0">
                <a:solidFill>
                  <a:schemeClr val="accent5">
                    <a:lumMod val="75000"/>
                  </a:schemeClr>
                </a:solidFill>
              </a:rPr>
              <a:t>20 meslektaşımız </a:t>
            </a:r>
            <a:r>
              <a:rPr lang="tr-TR" sz="2400" dirty="0">
                <a:solidFill>
                  <a:schemeClr val="accent5">
                    <a:lumMod val="75000"/>
                  </a:schemeClr>
                </a:solidFill>
              </a:rPr>
              <a:t>mevcuttur.</a:t>
            </a:r>
          </a:p>
          <a:p>
            <a:pPr marL="0" indent="0">
              <a:buNone/>
            </a:pPr>
            <a:r>
              <a:rPr lang="tr-TR" sz="1800" b="1" i="1" dirty="0"/>
              <a:t>İbrahim Atak</a:t>
            </a:r>
            <a:r>
              <a:rPr lang="tr-TR" sz="1800" dirty="0"/>
              <a:t> </a:t>
            </a:r>
            <a:endParaRPr lang="tr-TR" sz="1800" dirty="0" smtClean="0"/>
          </a:p>
          <a:p>
            <a:pPr marL="0" indent="0">
              <a:buNone/>
            </a:pPr>
            <a:r>
              <a:rPr lang="tr-TR" sz="1800" dirty="0" smtClean="0"/>
              <a:t>Bursa </a:t>
            </a:r>
            <a:r>
              <a:rPr lang="tr-TR" sz="1800" dirty="0"/>
              <a:t>Ali Osman Sönmez Onkoloji Hastanesi’nde çalışmaktadır.</a:t>
            </a:r>
          </a:p>
          <a:p>
            <a:pPr marL="0" indent="0">
              <a:buNone/>
            </a:pPr>
            <a:r>
              <a:rPr lang="tr-TR" sz="1800" b="1" i="1" dirty="0"/>
              <a:t>İsmail Ege Subaşı</a:t>
            </a:r>
            <a:r>
              <a:rPr lang="tr-TR" sz="1800" dirty="0"/>
              <a:t> </a:t>
            </a:r>
            <a:endParaRPr lang="tr-TR" sz="1800" dirty="0" smtClean="0"/>
          </a:p>
          <a:p>
            <a:pPr marL="0" indent="0">
              <a:buNone/>
            </a:pPr>
            <a:r>
              <a:rPr lang="tr-TR" sz="1800" dirty="0" smtClean="0"/>
              <a:t>Koşuyolu </a:t>
            </a:r>
            <a:r>
              <a:rPr lang="tr-TR" sz="1800" dirty="0"/>
              <a:t>Yüksek İhtisas </a:t>
            </a:r>
            <a:r>
              <a:rPr lang="tr-TR" sz="1800" dirty="0" err="1"/>
              <a:t>EAH’ta</a:t>
            </a:r>
            <a:r>
              <a:rPr lang="tr-TR" sz="1800" dirty="0"/>
              <a:t> </a:t>
            </a:r>
            <a:r>
              <a:rPr lang="tr-TR" sz="1800" dirty="0" err="1"/>
              <a:t>Gastroentorolojik</a:t>
            </a:r>
            <a:r>
              <a:rPr lang="tr-TR" sz="1800" dirty="0"/>
              <a:t> Cerrahi yan dal eğitimi almakta, </a:t>
            </a:r>
          </a:p>
          <a:p>
            <a:pPr marL="0" indent="0">
              <a:buNone/>
            </a:pPr>
            <a:r>
              <a:rPr lang="tr-TR" sz="1800" b="1" i="1" dirty="0"/>
              <a:t>Aylin Acar </a:t>
            </a:r>
            <a:endParaRPr lang="tr-TR" sz="1800" b="1" i="1" dirty="0" smtClean="0"/>
          </a:p>
          <a:p>
            <a:pPr marL="0" indent="0">
              <a:buNone/>
            </a:pPr>
            <a:r>
              <a:rPr lang="tr-TR" sz="1800" dirty="0" smtClean="0"/>
              <a:t>Kliniğimizde </a:t>
            </a:r>
            <a:r>
              <a:rPr lang="tr-TR" sz="1800" dirty="0"/>
              <a:t>doçent olarak,</a:t>
            </a:r>
            <a:r>
              <a:rPr lang="tr-TR" sz="1800" b="1" i="1" dirty="0"/>
              <a:t> </a:t>
            </a:r>
          </a:p>
          <a:p>
            <a:pPr marL="0" indent="0">
              <a:buNone/>
            </a:pPr>
            <a:r>
              <a:rPr lang="tr-TR" sz="1800" b="1" i="1" dirty="0"/>
              <a:t>Abdullah Şişik </a:t>
            </a:r>
            <a:endParaRPr lang="tr-TR" sz="1800" b="1" i="1" dirty="0" smtClean="0"/>
          </a:p>
          <a:p>
            <a:pPr marL="0" indent="0">
              <a:buNone/>
            </a:pPr>
            <a:r>
              <a:rPr lang="tr-TR" sz="1800" dirty="0" smtClean="0"/>
              <a:t>İstanbul’da </a:t>
            </a:r>
            <a:r>
              <a:rPr lang="tr-TR" sz="1800" dirty="0"/>
              <a:t>kendi özel kliniğinde doçent olarak,</a:t>
            </a:r>
          </a:p>
          <a:p>
            <a:pPr marL="0" indent="0">
              <a:buNone/>
            </a:pPr>
            <a:r>
              <a:rPr lang="tr-TR" sz="1800" b="1" i="1" dirty="0"/>
              <a:t>Hasan Avcı </a:t>
            </a:r>
            <a:endParaRPr lang="tr-TR" sz="1800" b="1" i="1" dirty="0" smtClean="0"/>
          </a:p>
          <a:p>
            <a:pPr marL="0" indent="0">
              <a:buNone/>
            </a:pPr>
            <a:r>
              <a:rPr lang="tr-TR" sz="1800" dirty="0" smtClean="0"/>
              <a:t>İzmir </a:t>
            </a:r>
            <a:r>
              <a:rPr lang="tr-TR" sz="1800" dirty="0"/>
              <a:t>Ödemiş Devlet Hastanesi’nde,</a:t>
            </a:r>
          </a:p>
          <a:p>
            <a:pPr marL="0" indent="0">
              <a:buNone/>
            </a:pPr>
            <a:r>
              <a:rPr lang="tr-TR" sz="1800" b="1" i="1" dirty="0"/>
              <a:t>Mustafa Kaya </a:t>
            </a:r>
            <a:endParaRPr lang="tr-TR" sz="1800" b="1" i="1" dirty="0" smtClean="0"/>
          </a:p>
          <a:p>
            <a:pPr marL="0" indent="0">
              <a:buNone/>
            </a:pPr>
            <a:r>
              <a:rPr lang="tr-TR" sz="1800" dirty="0" smtClean="0"/>
              <a:t>Onkolojik </a:t>
            </a:r>
            <a:r>
              <a:rPr lang="tr-TR" sz="1800" dirty="0"/>
              <a:t>Cerrahi yan dal eğitimi aldı ve Çanakkale Devlet Hastanesi’nde,</a:t>
            </a:r>
          </a:p>
          <a:p>
            <a:endParaRPr lang="tr-TR" sz="2800" dirty="0"/>
          </a:p>
          <a:p>
            <a:endParaRPr lang="tr-TR" sz="2800" dirty="0"/>
          </a:p>
          <a:p>
            <a:endParaRPr lang="tr-TR" sz="2800" dirty="0"/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5C4EA45-FBC9-40DB-C3B3-23CA27EB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smtClean="0"/>
              <a:pPr>
                <a:defRPr/>
              </a:pPr>
              <a:t>101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8342160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825EF1-1B93-D601-778C-F0B2B208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Mezunlar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8E5BE3D-3185-278E-6DC4-3226B7315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93096"/>
            <a:ext cx="7643192" cy="2160240"/>
          </a:xfrm>
        </p:spPr>
        <p:txBody>
          <a:bodyPr/>
          <a:lstStyle/>
          <a:p>
            <a:pPr marL="0" indent="0">
              <a:buSzPct val="100000"/>
              <a:buNone/>
            </a:pPr>
            <a:r>
              <a:rPr lang="tr-TR" sz="1800" b="1" i="1" dirty="0"/>
              <a:t>Koray Koşmaz </a:t>
            </a:r>
            <a:endParaRPr lang="tr-TR" sz="1800" b="1" i="1" dirty="0" smtClean="0"/>
          </a:p>
          <a:p>
            <a:pPr marL="0" indent="0">
              <a:buSzPct val="100000"/>
              <a:buNone/>
            </a:pPr>
            <a:r>
              <a:rPr lang="tr-TR" sz="1800" dirty="0" err="1" smtClean="0"/>
              <a:t>Gastrointestinal</a:t>
            </a:r>
            <a:r>
              <a:rPr lang="tr-TR" sz="1800" dirty="0" smtClean="0"/>
              <a:t> </a:t>
            </a:r>
            <a:r>
              <a:rPr lang="tr-TR" sz="1800" dirty="0"/>
              <a:t>Cerrahi yan dal eğitimi aldı ve Ankara Onkoloji Hastanesi’nde,</a:t>
            </a:r>
          </a:p>
          <a:p>
            <a:pPr marL="0" indent="0">
              <a:buSzPct val="100000"/>
              <a:buNone/>
            </a:pPr>
            <a:r>
              <a:rPr lang="tr-TR" sz="1800" b="1" i="1" dirty="0"/>
              <a:t>Süleyman </a:t>
            </a:r>
            <a:r>
              <a:rPr lang="tr-TR" sz="1800" b="1" i="1" dirty="0" err="1"/>
              <a:t>Kalcan</a:t>
            </a:r>
            <a:r>
              <a:rPr lang="tr-TR" sz="1800" dirty="0"/>
              <a:t> </a:t>
            </a:r>
            <a:endParaRPr lang="tr-TR" sz="1800" dirty="0" smtClean="0"/>
          </a:p>
          <a:p>
            <a:pPr marL="0" indent="0">
              <a:buSzPct val="100000"/>
              <a:buNone/>
            </a:pPr>
            <a:r>
              <a:rPr lang="tr-TR" sz="1800" dirty="0" smtClean="0"/>
              <a:t>Recep </a:t>
            </a:r>
            <a:r>
              <a:rPr lang="tr-TR" sz="1800" dirty="0"/>
              <a:t>Tayyip Erdoğan Üniversitesi’nde doçent olarak,</a:t>
            </a:r>
          </a:p>
          <a:p>
            <a:pPr marL="0" indent="0">
              <a:buSzPct val="100000"/>
              <a:buNone/>
            </a:pPr>
            <a:r>
              <a:rPr lang="tr-TR" sz="1800" b="1" i="1" dirty="0"/>
              <a:t>İlyas </a:t>
            </a:r>
            <a:r>
              <a:rPr lang="tr-TR" sz="1800" b="1" i="1" dirty="0" err="1"/>
              <a:t>Kudaş</a:t>
            </a:r>
            <a:r>
              <a:rPr lang="tr-TR" sz="1800" b="1" i="1" dirty="0"/>
              <a:t> </a:t>
            </a:r>
            <a:endParaRPr lang="tr-TR" sz="1800" b="1" i="1" dirty="0" smtClean="0"/>
          </a:p>
          <a:p>
            <a:pPr marL="0" indent="0">
              <a:buSzPct val="100000"/>
              <a:buNone/>
            </a:pPr>
            <a:r>
              <a:rPr lang="tr-TR" sz="1800" dirty="0" smtClean="0"/>
              <a:t>Çam </a:t>
            </a:r>
            <a:r>
              <a:rPr lang="tr-TR" sz="1800" dirty="0"/>
              <a:t>ve </a:t>
            </a:r>
            <a:r>
              <a:rPr lang="tr-TR" sz="1800" dirty="0" err="1"/>
              <a:t>Sakura</a:t>
            </a:r>
            <a:r>
              <a:rPr lang="tr-TR" sz="1800" dirty="0"/>
              <a:t> Şehir Hastanesi’nde,</a:t>
            </a:r>
          </a:p>
          <a:p>
            <a:pPr marL="0" indent="0">
              <a:buSzPct val="100000"/>
              <a:buNone/>
            </a:pPr>
            <a:r>
              <a:rPr lang="tr-TR" sz="1800" b="1" i="1" dirty="0"/>
              <a:t>Esra Mor </a:t>
            </a:r>
            <a:endParaRPr lang="tr-TR" sz="1800" b="1" i="1" dirty="0" smtClean="0"/>
          </a:p>
          <a:p>
            <a:pPr marL="0" indent="0">
              <a:buSzPct val="100000"/>
              <a:buNone/>
            </a:pPr>
            <a:r>
              <a:rPr lang="tr-TR" sz="1800" dirty="0" smtClean="0"/>
              <a:t>Çocuk </a:t>
            </a:r>
            <a:r>
              <a:rPr lang="tr-TR" sz="1800" dirty="0"/>
              <a:t>Sağlığı ve Hastalıkları asistanı olarak,</a:t>
            </a:r>
          </a:p>
          <a:p>
            <a:pPr marL="0" indent="0">
              <a:buSzPct val="100000"/>
              <a:buNone/>
            </a:pPr>
            <a:r>
              <a:rPr lang="tr-TR" sz="1800" b="1" i="1" dirty="0"/>
              <a:t>Onur Zambak</a:t>
            </a:r>
            <a:r>
              <a:rPr lang="tr-TR" sz="1800" b="1" dirty="0"/>
              <a:t> </a:t>
            </a:r>
            <a:endParaRPr lang="tr-TR" sz="1800" b="1" dirty="0" smtClean="0"/>
          </a:p>
          <a:p>
            <a:pPr marL="0" indent="0">
              <a:buSzPct val="100000"/>
              <a:buNone/>
            </a:pPr>
            <a:r>
              <a:rPr lang="tr-TR" sz="1800" dirty="0" smtClean="0"/>
              <a:t>Hatay </a:t>
            </a:r>
            <a:r>
              <a:rPr lang="tr-TR" sz="1800" dirty="0"/>
              <a:t>İskenderun Devlet Hastanesi’nde,</a:t>
            </a:r>
          </a:p>
          <a:p>
            <a:pPr marL="0" indent="0">
              <a:buSzPct val="100000"/>
              <a:buNone/>
            </a:pPr>
            <a:r>
              <a:rPr lang="tr-TR" sz="1800" b="1" i="1" dirty="0"/>
              <a:t>Feyza </a:t>
            </a:r>
            <a:r>
              <a:rPr lang="tr-TR" sz="1800" b="1" i="1" dirty="0" err="1"/>
              <a:t>Aşıkuzunoğlu</a:t>
            </a:r>
            <a:r>
              <a:rPr lang="tr-TR" sz="1800" b="1" dirty="0"/>
              <a:t> </a:t>
            </a:r>
            <a:endParaRPr lang="tr-TR" sz="1800" b="1" dirty="0" smtClean="0"/>
          </a:p>
          <a:p>
            <a:pPr marL="0" indent="0">
              <a:buSzPct val="100000"/>
              <a:buNone/>
            </a:pPr>
            <a:r>
              <a:rPr lang="tr-TR" sz="1800" dirty="0" smtClean="0"/>
              <a:t>Onkolojik </a:t>
            </a:r>
            <a:r>
              <a:rPr lang="tr-TR" sz="1800" dirty="0"/>
              <a:t>Cerrahi </a:t>
            </a:r>
            <a:r>
              <a:rPr lang="tr-TR" sz="1800" dirty="0" err="1"/>
              <a:t>yandal</a:t>
            </a:r>
            <a:r>
              <a:rPr lang="tr-TR" sz="1800" dirty="0"/>
              <a:t> eğitimi aldı ve şuan Erzurum Bölge Eğitim ve Araştırma Hastanesi’nde,</a:t>
            </a:r>
          </a:p>
          <a:p>
            <a:endParaRPr lang="tr-TR" sz="2800" dirty="0"/>
          </a:p>
          <a:p>
            <a:endParaRPr lang="tr-TR" sz="2800" dirty="0"/>
          </a:p>
          <a:p>
            <a:endParaRPr lang="tr-TR" sz="2800" dirty="0"/>
          </a:p>
          <a:p>
            <a:endParaRPr lang="tr-TR" sz="2800" dirty="0"/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EF7EB2C-9C51-41FE-D63F-064D658F7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smtClean="0"/>
              <a:pPr>
                <a:defRPr/>
              </a:pPr>
              <a:t>102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252778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03F829-FD6E-0FCB-33E1-E3C72C26C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Mezunlar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5031437-8C6E-AA05-ED70-10ECCFCFC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717032"/>
            <a:ext cx="7643192" cy="2736304"/>
          </a:xfrm>
        </p:spPr>
        <p:txBody>
          <a:bodyPr/>
          <a:lstStyle/>
          <a:p>
            <a:pPr marL="0" indent="0">
              <a:buSzPct val="100000"/>
              <a:buNone/>
            </a:pPr>
            <a:r>
              <a:rPr lang="tr-TR" sz="1600" b="1" i="1" dirty="0"/>
              <a:t>Hakan </a:t>
            </a:r>
            <a:r>
              <a:rPr lang="tr-TR" sz="1600" b="1" i="1" dirty="0" err="1"/>
              <a:t>Çakıt</a:t>
            </a:r>
            <a:r>
              <a:rPr lang="tr-TR" sz="1600" b="1" dirty="0"/>
              <a:t> </a:t>
            </a:r>
            <a:endParaRPr lang="tr-TR" sz="1600" b="1" dirty="0" smtClean="0"/>
          </a:p>
          <a:p>
            <a:pPr marL="0" indent="0">
              <a:buSzPct val="100000"/>
              <a:buNone/>
            </a:pPr>
            <a:r>
              <a:rPr lang="tr-TR" sz="1600" dirty="0" smtClean="0"/>
              <a:t>Koç </a:t>
            </a:r>
            <a:r>
              <a:rPr lang="tr-TR" sz="1600" dirty="0"/>
              <a:t>Amerikan Hastanesi’nde,</a:t>
            </a:r>
          </a:p>
          <a:p>
            <a:pPr marL="0" indent="0">
              <a:buSzPct val="100000"/>
              <a:buNone/>
            </a:pPr>
            <a:r>
              <a:rPr lang="tr-TR" sz="1600" b="1" i="1" dirty="0"/>
              <a:t>Sena Cömert</a:t>
            </a:r>
            <a:r>
              <a:rPr lang="tr-TR" sz="1600" b="1" dirty="0"/>
              <a:t> </a:t>
            </a:r>
            <a:endParaRPr lang="tr-TR" sz="1600" b="1" dirty="0" smtClean="0"/>
          </a:p>
          <a:p>
            <a:pPr marL="0" indent="0">
              <a:buSzPct val="100000"/>
              <a:buNone/>
            </a:pPr>
            <a:r>
              <a:rPr lang="tr-TR" sz="1600" dirty="0" smtClean="0"/>
              <a:t>Üsküdar </a:t>
            </a:r>
            <a:r>
              <a:rPr lang="tr-TR" sz="1600" dirty="0"/>
              <a:t>Devlet Hastanesi’nde,</a:t>
            </a:r>
          </a:p>
          <a:p>
            <a:pPr marL="0" indent="0">
              <a:buSzPct val="100000"/>
              <a:buNone/>
            </a:pPr>
            <a:r>
              <a:rPr lang="tr-TR" sz="1600" b="1" i="1" dirty="0"/>
              <a:t>Ali Ediz Kıvanç</a:t>
            </a:r>
            <a:r>
              <a:rPr lang="tr-TR" sz="1600" b="1" dirty="0"/>
              <a:t> </a:t>
            </a:r>
            <a:endParaRPr lang="tr-TR" sz="1600" b="1" dirty="0" smtClean="0"/>
          </a:p>
          <a:p>
            <a:pPr marL="0" indent="0">
              <a:buSzPct val="100000"/>
              <a:buNone/>
            </a:pPr>
            <a:r>
              <a:rPr lang="tr-TR" sz="1600" dirty="0" smtClean="0"/>
              <a:t>Yeditepe </a:t>
            </a:r>
            <a:r>
              <a:rPr lang="tr-TR" sz="1600" dirty="0"/>
              <a:t>Üniversitesi Koşuyolu Hastanesi’nde,</a:t>
            </a:r>
          </a:p>
          <a:p>
            <a:pPr marL="0" indent="0">
              <a:buSzPct val="100000"/>
              <a:buNone/>
            </a:pPr>
            <a:r>
              <a:rPr lang="tr-TR" sz="1600" b="1" i="1" dirty="0"/>
              <a:t>Ahmet </a:t>
            </a:r>
            <a:r>
              <a:rPr lang="tr-TR" sz="1600" b="1" i="1" dirty="0" err="1"/>
              <a:t>Topcu</a:t>
            </a:r>
            <a:r>
              <a:rPr lang="tr-TR" sz="1600" b="1" dirty="0"/>
              <a:t> </a:t>
            </a:r>
            <a:endParaRPr lang="tr-TR" sz="1600" b="1" dirty="0" smtClean="0"/>
          </a:p>
          <a:p>
            <a:pPr marL="0" indent="0">
              <a:buSzPct val="100000"/>
              <a:buNone/>
            </a:pPr>
            <a:r>
              <a:rPr lang="tr-TR" sz="1600" dirty="0" smtClean="0"/>
              <a:t>Tokat </a:t>
            </a:r>
            <a:r>
              <a:rPr lang="tr-TR" sz="1600" dirty="0"/>
              <a:t>Devlet Hastanesi’nde,</a:t>
            </a:r>
          </a:p>
          <a:p>
            <a:pPr marL="0" indent="0">
              <a:buSzPct val="100000"/>
              <a:buNone/>
            </a:pPr>
            <a:r>
              <a:rPr lang="tr-TR" sz="1600" b="1" i="1" dirty="0"/>
              <a:t>M. Taha </a:t>
            </a:r>
            <a:r>
              <a:rPr lang="tr-TR" sz="1600" b="1" i="1" dirty="0" err="1"/>
              <a:t>Demirpolat</a:t>
            </a:r>
            <a:r>
              <a:rPr lang="tr-TR" sz="1600" b="1" dirty="0"/>
              <a:t> </a:t>
            </a:r>
            <a:endParaRPr lang="tr-TR" sz="1600" b="1" dirty="0" smtClean="0"/>
          </a:p>
          <a:p>
            <a:pPr marL="0" indent="0">
              <a:buSzPct val="100000"/>
              <a:buNone/>
            </a:pPr>
            <a:r>
              <a:rPr lang="tr-TR" sz="1600" dirty="0" smtClean="0"/>
              <a:t>Mecburi </a:t>
            </a:r>
            <a:r>
              <a:rPr lang="tr-TR" sz="1600" dirty="0"/>
              <a:t>hizmet için kliniğimizde,</a:t>
            </a:r>
          </a:p>
          <a:p>
            <a:pPr marL="0" indent="0">
              <a:buSzPct val="100000"/>
              <a:buNone/>
            </a:pPr>
            <a:r>
              <a:rPr lang="tr-TR" sz="1600" b="1" i="1" dirty="0" err="1"/>
              <a:t>M.Kadir</a:t>
            </a:r>
            <a:r>
              <a:rPr lang="tr-TR" sz="1600" b="1" i="1" dirty="0"/>
              <a:t> Yıldırak</a:t>
            </a:r>
            <a:r>
              <a:rPr lang="tr-TR" sz="1600" b="1" dirty="0"/>
              <a:t> </a:t>
            </a:r>
            <a:endParaRPr lang="tr-TR" sz="1600" b="1" dirty="0" smtClean="0"/>
          </a:p>
          <a:p>
            <a:pPr marL="0" indent="0">
              <a:buSzPct val="100000"/>
              <a:buNone/>
            </a:pPr>
            <a:r>
              <a:rPr lang="tr-TR" sz="1600" dirty="0"/>
              <a:t>M</a:t>
            </a:r>
            <a:r>
              <a:rPr lang="tr-TR" sz="1600" dirty="0" smtClean="0"/>
              <a:t>ecburi </a:t>
            </a:r>
            <a:r>
              <a:rPr lang="tr-TR" sz="1600" dirty="0"/>
              <a:t>hizmet için  </a:t>
            </a:r>
            <a:r>
              <a:rPr lang="tr-TR" sz="1600" dirty="0" smtClean="0"/>
              <a:t>kliniğimizde, </a:t>
            </a:r>
            <a:endParaRPr lang="tr-TR" sz="1600" dirty="0"/>
          </a:p>
          <a:p>
            <a:pPr marL="0" indent="0">
              <a:buSzPct val="100000"/>
              <a:buNone/>
            </a:pPr>
            <a:r>
              <a:rPr lang="tr-TR" sz="1600" b="1" i="1" dirty="0"/>
              <a:t>Büşra Temiz </a:t>
            </a:r>
            <a:r>
              <a:rPr lang="tr-TR" sz="1600" b="1" i="1" dirty="0" err="1"/>
              <a:t>Çon</a:t>
            </a:r>
            <a:r>
              <a:rPr lang="tr-TR" sz="1600" b="1" dirty="0"/>
              <a:t> </a:t>
            </a:r>
            <a:endParaRPr lang="tr-TR" sz="1600" b="1" dirty="0" smtClean="0"/>
          </a:p>
          <a:p>
            <a:pPr marL="0" indent="0">
              <a:buSzPct val="100000"/>
              <a:buNone/>
            </a:pPr>
            <a:r>
              <a:rPr lang="tr-TR" sz="1600" dirty="0"/>
              <a:t>M</a:t>
            </a:r>
            <a:r>
              <a:rPr lang="tr-TR" sz="1600" dirty="0" smtClean="0"/>
              <a:t>ecburi </a:t>
            </a:r>
            <a:r>
              <a:rPr lang="tr-TR" sz="1600" dirty="0"/>
              <a:t>hizmet için Zonguldak Devrek Devlet Hastanesinde,</a:t>
            </a:r>
          </a:p>
          <a:p>
            <a:pPr marL="0" indent="0">
              <a:buSzPct val="100000"/>
              <a:buNone/>
            </a:pPr>
            <a:r>
              <a:rPr lang="tr-TR" sz="1600" b="1" i="1" dirty="0"/>
              <a:t>Olgun Erdem</a:t>
            </a:r>
            <a:r>
              <a:rPr lang="tr-TR" sz="1600" b="1" dirty="0"/>
              <a:t> </a:t>
            </a:r>
            <a:endParaRPr lang="tr-TR" sz="1600" b="1" dirty="0" smtClean="0"/>
          </a:p>
          <a:p>
            <a:pPr marL="0" indent="0">
              <a:buSzPct val="100000"/>
              <a:buNone/>
            </a:pPr>
            <a:r>
              <a:rPr lang="tr-TR" sz="1600" dirty="0"/>
              <a:t>M</a:t>
            </a:r>
            <a:r>
              <a:rPr lang="tr-TR" sz="1600" dirty="0" smtClean="0"/>
              <a:t>ecburi </a:t>
            </a:r>
            <a:r>
              <a:rPr lang="tr-TR" sz="1600" dirty="0"/>
              <a:t>hizmet için </a:t>
            </a:r>
            <a:r>
              <a:rPr lang="tr-TR" sz="1600" dirty="0" smtClean="0"/>
              <a:t>Siverek Devlet hastanesinde </a:t>
            </a:r>
            <a:r>
              <a:rPr lang="tr-TR" sz="1600" dirty="0"/>
              <a:t>çalışmaktadır</a:t>
            </a:r>
            <a:r>
              <a:rPr lang="tr-TR" sz="1600" dirty="0" smtClean="0"/>
              <a:t>.</a:t>
            </a:r>
          </a:p>
          <a:p>
            <a:pPr marL="0" indent="0">
              <a:buSzPct val="100000"/>
              <a:buNone/>
            </a:pPr>
            <a:endParaRPr lang="tr-TR" sz="1600" dirty="0"/>
          </a:p>
          <a:p>
            <a:pPr marL="0" indent="0">
              <a:buSzPct val="100000"/>
              <a:buNone/>
            </a:pPr>
            <a:endParaRPr lang="tr-TR" sz="1600" dirty="0" smtClean="0"/>
          </a:p>
          <a:p>
            <a:pPr marL="0" indent="0">
              <a:buSzPct val="100000"/>
              <a:buNone/>
            </a:pPr>
            <a:endParaRPr lang="tr-TR" sz="16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endParaRPr lang="tr-TR" sz="1800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548AB7B-0270-F2B7-0B1F-617FA302D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smtClean="0"/>
              <a:pPr>
                <a:defRPr/>
              </a:pPr>
              <a:t>103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8098357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2 İçerik Yer Tutucusu"/>
          <p:cNvSpPr>
            <a:spLocks noGrp="1"/>
          </p:cNvSpPr>
          <p:nvPr>
            <p:ph idx="1"/>
          </p:nvPr>
        </p:nvSpPr>
        <p:spPr>
          <a:xfrm>
            <a:off x="1331640" y="1628800"/>
            <a:ext cx="6572296" cy="4846638"/>
          </a:xfrm>
          <a:solidFill>
            <a:schemeClr val="bg1"/>
          </a:solidFill>
        </p:spPr>
        <p:txBody>
          <a:bodyPr vert="horz" anchor="ctr" anchorCtr="0">
            <a:noAutofit/>
            <a:scene3d>
              <a:camera prst="orthographicFront"/>
              <a:lightRig rig="balanced" dir="t"/>
            </a:scene3d>
            <a:sp3d extrusionH="57150" contourW="12700" prstMaterial="dkEdge">
              <a:bevelT w="38100" h="38100" prst="relaxedInset"/>
              <a:extrusionClr>
                <a:schemeClr val="bg2"/>
              </a:extrusionClr>
              <a:contourClr>
                <a:schemeClr val="bg2">
                  <a:lumMod val="25000"/>
                </a:schemeClr>
              </a:contourClr>
            </a:sp3d>
          </a:bodyPr>
          <a:lstStyle/>
          <a:p>
            <a:pPr marL="0" indent="0" eaLnBrk="1" hangingPunct="1">
              <a:buNone/>
            </a:pPr>
            <a:r>
              <a:rPr lang="tr-TR" altLang="en-US" sz="3600">
                <a:pattFill prst="pct80">
                  <a:fgClr>
                    <a:schemeClr val="tx2"/>
                  </a:fgClr>
                  <a:bgClr>
                    <a:schemeClr val="bg1"/>
                  </a:bgClr>
                </a:pattFill>
                <a:effectLst>
                  <a:outerShdw blurRad="76200" dist="508000" dir="3480000" sy="30000" kx="1300200" algn="ctr" rotWithShape="0">
                    <a:schemeClr val="tx2">
                      <a:alpha val="0"/>
                    </a:schemeClr>
                  </a:outerShdw>
                  <a:reflection stA="40000" endPos="63000" dist="50800" dir="5400000" sy="-100000" algn="bl" rotWithShape="0"/>
                </a:effectLst>
              </a:rPr>
              <a:t>Teşekkür Ederim.</a:t>
            </a:r>
            <a:endParaRPr lang="tr-TR" altLang="en-US" sz="3600" dirty="0">
              <a:pattFill prst="pct80">
                <a:fgClr>
                  <a:schemeClr val="tx2"/>
                </a:fgClr>
                <a:bgClr>
                  <a:schemeClr val="bg1"/>
                </a:bgClr>
              </a:pattFill>
              <a:effectLst>
                <a:outerShdw blurRad="76200" dist="508000" dir="3480000" sy="30000" kx="1300200" algn="ctr" rotWithShape="0">
                  <a:schemeClr val="tx2">
                    <a:alpha val="0"/>
                  </a:schemeClr>
                </a:outerShdw>
                <a:reflection stA="40000" endPos="63000" dist="50800" dir="5400000" sy="-100000" algn="bl" rotWithShape="0"/>
              </a:effectLst>
            </a:endParaRPr>
          </a:p>
          <a:p>
            <a:pPr eaLnBrk="1" hangingPunct="1"/>
            <a:endParaRPr lang="tr-TR" altLang="en-US" dirty="0"/>
          </a:p>
        </p:txBody>
      </p:sp>
      <p:sp>
        <p:nvSpPr>
          <p:cNvPr id="7373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534B32-FEB0-4761-9AAF-BDB302EF4973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104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Başlık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Amaç ve Hedefler</a:t>
            </a:r>
          </a:p>
        </p:txBody>
      </p:sp>
      <p:sp>
        <p:nvSpPr>
          <p:cNvPr id="10243" name="2 İçerik Yer Tutucusu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843463"/>
          </a:xfrm>
        </p:spPr>
        <p:txBody>
          <a:bodyPr/>
          <a:lstStyle/>
          <a:p>
            <a:pPr algn="just"/>
            <a:r>
              <a:rPr lang="tr-TR" altLang="en-US" dirty="0"/>
              <a:t>Tıpta Uzmanlık Öğrencilerinin aldıkları eğitimin düzeyini dinamik olarak teorik ve pratik yönden  değerlendirerek eksiklikleri yerinde ve zamanında gidermek,</a:t>
            </a:r>
          </a:p>
          <a:p>
            <a:pPr algn="just"/>
            <a:r>
              <a:rPr lang="tr-TR" altLang="en-US" dirty="0"/>
              <a:t>Tıpta Uzmanlık Öğrencilerinin eğitim sistemine aktif katılımlarını özendirmek,</a:t>
            </a:r>
          </a:p>
          <a:p>
            <a:endParaRPr lang="tr-TR" altLang="en-US" dirty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0FDFFC0-8CBE-4884-8D09-FD9909BC040E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11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Amaç ve Hedefler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457200" y="1500175"/>
            <a:ext cx="7643813" cy="4953014"/>
          </a:xfrm>
        </p:spPr>
        <p:txBody>
          <a:bodyPr/>
          <a:lstStyle/>
          <a:p>
            <a:pPr algn="just">
              <a:buNone/>
            </a:pPr>
            <a:r>
              <a:rPr lang="tr-TR" altLang="en-US" b="1" dirty="0"/>
              <a:t>	Uzmanlık seviyesine gelen öğrencilerin</a:t>
            </a:r>
            <a:r>
              <a:rPr lang="tr-TR" altLang="en-US" dirty="0"/>
              <a:t>,</a:t>
            </a:r>
          </a:p>
          <a:p>
            <a:pPr algn="just"/>
            <a:r>
              <a:rPr lang="tr-TR" altLang="en-US" dirty="0"/>
              <a:t>Mezuniyetleri sırasında mesleklerini rahatlıkla  icra edebilecek gerekli ve  yeterli bilgi  beceriye sahip,  </a:t>
            </a:r>
          </a:p>
          <a:p>
            <a:pPr algn="just"/>
            <a:r>
              <a:rPr lang="tr-TR" altLang="en-US" dirty="0"/>
              <a:t>Karşılaşılabilecek zorluklarla mücadele etme  öz güvenine  ve karar verme yeteneğini elde etmiş,</a:t>
            </a:r>
          </a:p>
          <a:p>
            <a:pPr algn="just"/>
            <a:r>
              <a:rPr lang="tr-TR" altLang="en-US" dirty="0"/>
              <a:t>Tıp eğitimin asistanlık süresiyle sınırlı olmayıp bir ömür boyu devam etmesi gerekliliğini anlamış,</a:t>
            </a:r>
          </a:p>
          <a:p>
            <a:pPr algn="just"/>
            <a:r>
              <a:rPr lang="tr-TR" altLang="en-US" dirty="0"/>
              <a:t>Kendini daha ileri götürme endişesi ve azmini taşıyan cerrahlar  yetiştirmektir.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A8928A7-8D5F-4B28-A36E-174516664F8E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12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tr-TR" sz="2800" dirty="0" err="1"/>
              <a:t>TUKMOS’un</a:t>
            </a:r>
            <a:r>
              <a:rPr lang="tr-TR" sz="2800" dirty="0"/>
              <a:t> Yeterlilik Üçgeni</a:t>
            </a:r>
            <a:br>
              <a:rPr lang="tr-TR" sz="2800" dirty="0"/>
            </a:br>
            <a:r>
              <a:rPr lang="tr-TR" sz="2800" dirty="0"/>
              <a:t>(Yedi temel yetkinlik alanı)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smtClean="0"/>
              <a:pPr>
                <a:defRPr/>
              </a:pPr>
              <a:t>13</a:t>
            </a:fld>
            <a:endParaRPr lang="tr-TR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21581" y="1740694"/>
            <a:ext cx="6115050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Kadro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357158" y="1285860"/>
            <a:ext cx="7715251" cy="5000660"/>
          </a:xfrm>
        </p:spPr>
        <p:txBody>
          <a:bodyPr/>
          <a:lstStyle/>
          <a:p>
            <a:r>
              <a:rPr lang="tr-TR" altLang="en-US" b="1" dirty="0"/>
              <a:t>Hekim: 31</a:t>
            </a:r>
          </a:p>
          <a:p>
            <a:pPr lvl="1"/>
            <a:r>
              <a:rPr lang="tr-TR" altLang="en-US" dirty="0">
                <a:solidFill>
                  <a:schemeClr val="tx1"/>
                </a:solidFill>
              </a:rPr>
              <a:t>Profesör 				  </a:t>
            </a:r>
            <a:r>
              <a:rPr lang="tr-TR" altLang="en-US" dirty="0" smtClean="0">
                <a:solidFill>
                  <a:schemeClr val="tx1"/>
                </a:solidFill>
              </a:rPr>
              <a:t>1</a:t>
            </a:r>
            <a:endParaRPr lang="tr-TR" altLang="en-US" dirty="0">
              <a:solidFill>
                <a:schemeClr val="tx1"/>
              </a:solidFill>
            </a:endParaRPr>
          </a:p>
          <a:p>
            <a:pPr lvl="1"/>
            <a:r>
              <a:rPr lang="tr-TR" altLang="en-US" dirty="0">
                <a:solidFill>
                  <a:schemeClr val="tx1"/>
                </a:solidFill>
              </a:rPr>
              <a:t>Doçent				  </a:t>
            </a:r>
            <a:r>
              <a:rPr lang="tr-TR" altLang="en-US" dirty="0" smtClean="0">
                <a:solidFill>
                  <a:schemeClr val="tx1"/>
                </a:solidFill>
              </a:rPr>
              <a:t>9</a:t>
            </a:r>
            <a:endParaRPr lang="tr-TR" altLang="en-US" dirty="0">
              <a:solidFill>
                <a:schemeClr val="tx1"/>
              </a:solidFill>
            </a:endParaRPr>
          </a:p>
          <a:p>
            <a:pPr lvl="1"/>
            <a:r>
              <a:rPr lang="tr-TR" altLang="en-US" dirty="0">
                <a:solidFill>
                  <a:schemeClr val="tx1"/>
                </a:solidFill>
              </a:rPr>
              <a:t>Uzman				  </a:t>
            </a:r>
            <a:r>
              <a:rPr lang="tr-TR" altLang="en-US" dirty="0" smtClean="0">
                <a:solidFill>
                  <a:schemeClr val="tx1"/>
                </a:solidFill>
              </a:rPr>
              <a:t>6</a:t>
            </a:r>
            <a:endParaRPr lang="tr-TR" altLang="en-US" dirty="0">
              <a:solidFill>
                <a:schemeClr val="tx1"/>
              </a:solidFill>
            </a:endParaRPr>
          </a:p>
          <a:p>
            <a:pPr lvl="1"/>
            <a:r>
              <a:rPr lang="tr-TR" altLang="en-US" dirty="0">
                <a:solidFill>
                  <a:schemeClr val="tx1"/>
                </a:solidFill>
              </a:rPr>
              <a:t>Asistan 				</a:t>
            </a:r>
            <a:r>
              <a:rPr lang="tr-TR" altLang="en-US" dirty="0" smtClean="0">
                <a:solidFill>
                  <a:schemeClr val="tx1"/>
                </a:solidFill>
              </a:rPr>
              <a:t>24</a:t>
            </a:r>
            <a:endParaRPr lang="tr-TR" altLang="en-US" dirty="0">
              <a:solidFill>
                <a:schemeClr val="tx1"/>
              </a:solidFill>
            </a:endParaRPr>
          </a:p>
          <a:p>
            <a:r>
              <a:rPr lang="tr-TR" altLang="en-US" b="1" dirty="0"/>
              <a:t>Diğer sağlık personelleri</a:t>
            </a:r>
            <a:r>
              <a:rPr lang="tr-TR" altLang="en-US" dirty="0"/>
              <a:t>:</a:t>
            </a:r>
          </a:p>
          <a:p>
            <a:pPr lvl="1"/>
            <a:r>
              <a:rPr lang="tr-TR" altLang="en-US" dirty="0">
                <a:solidFill>
                  <a:schemeClr val="tx1"/>
                </a:solidFill>
              </a:rPr>
              <a:t>Klinikte: 27 hemşire, 15 hizmetli, 3 sekreter,</a:t>
            </a:r>
          </a:p>
          <a:p>
            <a:pPr lvl="1"/>
            <a:r>
              <a:rPr lang="tr-TR" altLang="en-US" dirty="0">
                <a:solidFill>
                  <a:schemeClr val="tx1"/>
                </a:solidFill>
              </a:rPr>
              <a:t>Poliklinik tıbbi sekreter 3,</a:t>
            </a:r>
          </a:p>
          <a:p>
            <a:pPr lvl="1"/>
            <a:r>
              <a:rPr lang="tr-TR" altLang="en-US" dirty="0">
                <a:solidFill>
                  <a:schemeClr val="tx1"/>
                </a:solidFill>
              </a:rPr>
              <a:t>Meme Polikliniği: 1 hemşire, </a:t>
            </a:r>
          </a:p>
          <a:p>
            <a:pPr lvl="1"/>
            <a:r>
              <a:rPr lang="tr-TR" altLang="en-US" dirty="0">
                <a:solidFill>
                  <a:schemeClr val="tx1"/>
                </a:solidFill>
              </a:rPr>
              <a:t>Küçük müdahale odası: 1 hemşire, 1 sağlık memuru.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6B6BD1-5090-444E-AABC-33A14C7D6555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14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E89143-D50B-4E5B-A046-473698DFBC90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15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2180249"/>
              </p:ext>
            </p:extLst>
          </p:nvPr>
        </p:nvGraphicFramePr>
        <p:xfrm>
          <a:off x="107504" y="692696"/>
          <a:ext cx="8280921" cy="586499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5">
                  <a:extLst>
                    <a:ext uri="{9D8B030D-6E8A-4147-A177-3AD203B41FA5}">
                      <a16:colId xmlns:a16="http://schemas.microsoft.com/office/drawing/2014/main" val="2765181864"/>
                    </a:ext>
                  </a:extLst>
                </a:gridCol>
              </a:tblGrid>
              <a:tr h="297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400" b="1" kern="150" dirty="0">
                          <a:effectLst/>
                          <a:latin typeface="+mn-lt"/>
                        </a:rPr>
                        <a:t>EĞİTİM SORUMLUSU</a:t>
                      </a:r>
                      <a:endParaRPr lang="tr-TR" sz="1400" b="1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400" b="1" kern="150" dirty="0">
                          <a:effectLst/>
                          <a:latin typeface="+mn-lt"/>
                        </a:rPr>
                        <a:t>UZMAN DOKTORLAR </a:t>
                      </a:r>
                      <a:r>
                        <a:rPr lang="tr-TR" sz="1400" b="1" kern="150" dirty="0" smtClean="0">
                          <a:effectLst/>
                          <a:latin typeface="+mn-lt"/>
                        </a:rPr>
                        <a:t>(5)</a:t>
                      </a:r>
                      <a:endParaRPr lang="tr-TR" sz="1400" b="1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/>
                </a:tc>
                <a:tc gridSpan="2">
                  <a:txBody>
                    <a:bodyPr/>
                    <a:lstStyle/>
                    <a:p>
                      <a:pPr marL="0" marR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tr-TR" sz="1100" b="1" kern="150" dirty="0">
                          <a:effectLst/>
                          <a:latin typeface="+mn-lt"/>
                        </a:rPr>
                        <a:t>ASİSTAN DOKTORLAR</a:t>
                      </a:r>
                      <a:r>
                        <a:rPr lang="tr-TR" sz="1100" b="1" kern="150" dirty="0">
                          <a:latin typeface="+mn-lt"/>
                        </a:rPr>
                        <a:t> </a:t>
                      </a:r>
                      <a:r>
                        <a:rPr lang="tr-TR" sz="1100" b="1" kern="150" dirty="0" smtClean="0">
                          <a:latin typeface="+mn-lt"/>
                        </a:rPr>
                        <a:t>(24)</a:t>
                      </a:r>
                      <a:endParaRPr lang="tr-TR" sz="1100" b="1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200" kern="150" dirty="0">
                          <a:effectLst/>
                          <a:latin typeface="+mn-lt"/>
                        </a:rPr>
                        <a:t>Prof. Dr. Fikret EZBERCİ</a:t>
                      </a:r>
                      <a:endParaRPr lang="tr-TR" sz="12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50" dirty="0" smtClean="0">
                          <a:effectLst/>
                          <a:latin typeface="+mn-lt"/>
                        </a:rPr>
                        <a:t>Dr. Mustafa ÖZBAĞRIAÇIK</a:t>
                      </a:r>
                      <a:endParaRPr lang="tr-TR" sz="1200" kern="150" dirty="0" smtClean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b="0" kern="150" dirty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Dr. Haluk K. </a:t>
                      </a:r>
                      <a:r>
                        <a:rPr lang="tr-TR" sz="1100" b="0" kern="150" dirty="0" smtClean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Karakullukçu</a:t>
                      </a:r>
                      <a:endParaRPr lang="tr-TR" sz="1100" b="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b="0" kern="150" dirty="0" smtClean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Dr. Seçil Çavuşoğlu</a:t>
                      </a: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kern="150" dirty="0">
                          <a:effectLst/>
                          <a:latin typeface="+mn-lt"/>
                        </a:rPr>
                        <a:t>İDARİ</a:t>
                      </a:r>
                      <a:r>
                        <a:rPr lang="tr-TR" sz="1400" b="1" kern="15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400" b="1" kern="150" dirty="0">
                          <a:effectLst/>
                          <a:latin typeface="+mn-lt"/>
                        </a:rPr>
                        <a:t>SORUMLU</a:t>
                      </a:r>
                      <a:endParaRPr lang="en-US" sz="14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50" dirty="0" smtClean="0">
                          <a:effectLst/>
                          <a:latin typeface="+mn-lt"/>
                        </a:rPr>
                        <a:t>Dr. Suat AKTAŞ</a:t>
                      </a:r>
                      <a:endParaRPr lang="tr-TR" sz="1200" kern="150" dirty="0" smtClean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Dr. Osman S. </a:t>
                      </a:r>
                      <a:r>
                        <a:rPr lang="tr-TR" sz="1100" kern="150" dirty="0" err="1" smtClean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Özsözen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 smtClean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Dr. Batuhan Küçük</a:t>
                      </a: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50" dirty="0">
                          <a:effectLst/>
                          <a:latin typeface="+mn-lt"/>
                        </a:rPr>
                        <a:t>Doç.</a:t>
                      </a:r>
                      <a:r>
                        <a:rPr lang="tr-TR" sz="1200" kern="15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200" kern="150" dirty="0">
                          <a:effectLst/>
                          <a:latin typeface="+mn-lt"/>
                        </a:rPr>
                        <a:t>Dr. </a:t>
                      </a:r>
                      <a:r>
                        <a:rPr lang="tr-TR" sz="1200" dirty="0">
                          <a:latin typeface="+mn-lt"/>
                        </a:rPr>
                        <a:t>H. Kerem TOLAN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200" kern="150" dirty="0">
                          <a:effectLst/>
                          <a:latin typeface="+mn-lt"/>
                        </a:rPr>
                        <a:t>Dr. Sema YÜKSEKDAĞ</a:t>
                      </a:r>
                      <a:endParaRPr lang="tr-TR" sz="12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Furkan K. Kırkan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 smtClean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Dr. Aykut </a:t>
                      </a:r>
                      <a:r>
                        <a:rPr lang="tr-TR" sz="1100" kern="150" dirty="0" err="1" smtClean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Angi</a:t>
                      </a:r>
                      <a:endParaRPr lang="tr-TR" sz="1100" kern="150" dirty="0" smtClean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50" dirty="0">
                          <a:effectLst/>
                          <a:latin typeface="+mn-lt"/>
                        </a:rPr>
                        <a:t>Dr. M. Taha DEMİRPOLAT</a:t>
                      </a:r>
                      <a:endParaRPr lang="tr-TR" sz="12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M</a:t>
                      </a:r>
                      <a:r>
                        <a:rPr lang="tr-TR" sz="1100" kern="150" dirty="0" smtClean="0">
                          <a:latin typeface="+mn-lt"/>
                          <a:ea typeface="Lucida Sans Unicode"/>
                          <a:cs typeface="Tahoma"/>
                        </a:rPr>
                        <a:t>. Erman </a:t>
                      </a: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Bacaksız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 smtClean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Dr. Yılmaz Mert Uğurlu</a:t>
                      </a: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>
                          <a:latin typeface="+mn-lt"/>
                        </a:rPr>
                        <a:t>EĞİTİM</a:t>
                      </a:r>
                      <a:r>
                        <a:rPr lang="tr-TR" sz="1400" b="1" kern="150" dirty="0">
                          <a:effectLst/>
                          <a:latin typeface="+mn-lt"/>
                        </a:rPr>
                        <a:t> GÖREVLİSİ (8)</a:t>
                      </a:r>
                      <a:endParaRPr lang="en-US" sz="1400" b="1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r>
                        <a:rPr lang="tr-TR" sz="1200" dirty="0">
                          <a:latin typeface="+mn-lt"/>
                        </a:rPr>
                        <a:t>Dr. M. Kadir YILDIRAK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Mustafa Çelik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 smtClean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Dr. Kemal Olcay Kahraman</a:t>
                      </a: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dirty="0" smtClean="0">
                          <a:latin typeface="+mn-lt"/>
                        </a:rPr>
                        <a:t>Doç. Dr. Kemal TEKEŞİN</a:t>
                      </a:r>
                      <a:endParaRPr lang="en-US" sz="1200" dirty="0" smtClean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Enes </a:t>
                      </a:r>
                      <a:r>
                        <a:rPr lang="tr-TR" sz="1100" kern="150" dirty="0" err="1">
                          <a:latin typeface="+mn-lt"/>
                          <a:ea typeface="Lucida Sans Unicode"/>
                          <a:cs typeface="Tahoma"/>
                        </a:rPr>
                        <a:t>Sertkaya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 smtClean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Dr. Yasin Rıfat Aydoğan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tr-TR" sz="1200" kern="150" dirty="0">
                          <a:latin typeface="+mn-lt"/>
                        </a:rPr>
                        <a:t>Doç. Dr. Fatih BAŞAK</a:t>
                      </a:r>
                      <a:endParaRPr lang="tr-TR" sz="1200" kern="150" dirty="0">
                        <a:effectLst/>
                        <a:latin typeface="+mn-lt"/>
                        <a:cs typeface="Tahoma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400" b="1" kern="150" dirty="0">
                          <a:effectLst/>
                          <a:latin typeface="+mn-lt"/>
                          <a:ea typeface="Lucida Sans Unicode"/>
                          <a:cs typeface="Tahoma"/>
                        </a:rPr>
                        <a:t>GİS CERRAHİ YAN DAL</a:t>
                      </a:r>
                      <a:r>
                        <a:rPr lang="tr-TR" sz="1400" b="1" kern="150" dirty="0">
                          <a:latin typeface="+mn-lt"/>
                          <a:ea typeface="Lucida Sans Unicode"/>
                          <a:cs typeface="Tahoma"/>
                        </a:rPr>
                        <a:t> </a:t>
                      </a:r>
                      <a:endParaRPr lang="tr-TR" sz="1400" b="1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</a:t>
                      </a:r>
                      <a:r>
                        <a:rPr lang="tr-TR" sz="1100" kern="150" dirty="0" err="1">
                          <a:latin typeface="+mn-lt"/>
                          <a:ea typeface="Lucida Sans Unicode"/>
                          <a:cs typeface="Tahoma"/>
                        </a:rPr>
                        <a:t>Ümmügülsüm</a:t>
                      </a: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 Kılıç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200" kern="150" dirty="0">
                          <a:effectLst/>
                          <a:latin typeface="+mn-lt"/>
                        </a:rPr>
                        <a:t>Doç. Dr. Adnan ÖZPEK</a:t>
                      </a:r>
                      <a:endParaRPr lang="tr-TR" sz="12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r>
                        <a:rPr lang="tr-TR" sz="1200" b="0" dirty="0">
                          <a:latin typeface="+mn-lt"/>
                        </a:rPr>
                        <a:t>Dr. Uğur BUĞAN</a:t>
                      </a:r>
                      <a:endParaRPr lang="en-US" sz="1200" b="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Dr. </a:t>
                      </a:r>
                      <a:r>
                        <a:rPr lang="en-US" sz="1100" dirty="0" err="1">
                          <a:latin typeface="+mn-lt"/>
                        </a:rPr>
                        <a:t>M.Oğuz</a:t>
                      </a:r>
                      <a:r>
                        <a:rPr lang="en-US" sz="1100" dirty="0">
                          <a:latin typeface="+mn-lt"/>
                        </a:rPr>
                        <a:t> </a:t>
                      </a:r>
                      <a:r>
                        <a:rPr lang="en-US" sz="1100" dirty="0" err="1">
                          <a:latin typeface="+mn-lt"/>
                        </a:rPr>
                        <a:t>Çelikkaya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50" dirty="0">
                          <a:effectLst/>
                          <a:latin typeface="+mn-lt"/>
                        </a:rPr>
                        <a:t>Doç. Dr. Metin YÜCEL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Dr. </a:t>
                      </a:r>
                      <a:r>
                        <a:rPr lang="en-US" sz="1100" dirty="0" err="1">
                          <a:latin typeface="+mn-lt"/>
                        </a:rPr>
                        <a:t>Mert</a:t>
                      </a:r>
                      <a:r>
                        <a:rPr lang="en-US" sz="1100" dirty="0">
                          <a:latin typeface="+mn-lt"/>
                        </a:rPr>
                        <a:t> </a:t>
                      </a:r>
                      <a:r>
                        <a:rPr lang="en-US" sz="1100" dirty="0" err="1">
                          <a:latin typeface="+mn-lt"/>
                        </a:rPr>
                        <a:t>Gedik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50" dirty="0">
                          <a:effectLst/>
                          <a:latin typeface="+mn-lt"/>
                        </a:rPr>
                        <a:t>Doç.</a:t>
                      </a:r>
                      <a:r>
                        <a:rPr lang="tr-TR" sz="1200" kern="15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tr-TR" sz="1200" kern="150" dirty="0">
                          <a:effectLst/>
                          <a:latin typeface="+mn-lt"/>
                        </a:rPr>
                        <a:t>Dr. Ali KILIÇ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b="0" kern="150" dirty="0">
                          <a:latin typeface="+mn-lt"/>
                          <a:ea typeface="Lucida Sans Unicode"/>
                          <a:cs typeface="Tahoma"/>
                        </a:rPr>
                        <a:t>Dr. Fatih Öztoprak</a:t>
                      </a:r>
                      <a:endParaRPr lang="tr-TR" sz="1100" b="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50" dirty="0">
                          <a:effectLst/>
                          <a:latin typeface="+mn-lt"/>
                        </a:rPr>
                        <a:t>Doç. Dr. Tolga CANBAK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H. Talha Gündüz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50" dirty="0">
                          <a:effectLst/>
                          <a:latin typeface="+mn-lt"/>
                        </a:rPr>
                        <a:t>Doç. Dr. Aylin ACAR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E</a:t>
                      </a:r>
                      <a:r>
                        <a:rPr lang="tr-TR" sz="1100" kern="150" dirty="0" smtClean="0">
                          <a:latin typeface="+mn-lt"/>
                          <a:ea typeface="Lucida Sans Unicode"/>
                          <a:cs typeface="Tahoma"/>
                        </a:rPr>
                        <a:t>. </a:t>
                      </a:r>
                      <a:r>
                        <a:rPr lang="tr-TR" sz="1100" kern="150" dirty="0" err="1" smtClean="0">
                          <a:latin typeface="+mn-lt"/>
                          <a:ea typeface="Lucida Sans Unicode"/>
                          <a:cs typeface="Tahoma"/>
                        </a:rPr>
                        <a:t>Maksude</a:t>
                      </a:r>
                      <a:r>
                        <a:rPr lang="tr-TR" sz="1100" kern="150" dirty="0" smtClean="0">
                          <a:latin typeface="+mn-lt"/>
                          <a:ea typeface="Lucida Sans Unicode"/>
                          <a:cs typeface="Tahoma"/>
                        </a:rPr>
                        <a:t> </a:t>
                      </a: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Ceylan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100" b="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kern="150" dirty="0" smtClean="0">
                          <a:effectLst/>
                          <a:latin typeface="+mn-lt"/>
                        </a:rPr>
                        <a:t>Doç. Dr. Abdullah YILDIZ</a:t>
                      </a:r>
                      <a:endParaRPr lang="tr-TR" sz="1200" kern="150" dirty="0" smtClean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E</a:t>
                      </a:r>
                      <a:r>
                        <a:rPr lang="tr-TR" sz="1100" kern="150" dirty="0" smtClean="0">
                          <a:latin typeface="+mn-lt"/>
                          <a:ea typeface="Lucida Sans Unicode"/>
                          <a:cs typeface="Tahoma"/>
                        </a:rPr>
                        <a:t>. Dilara </a:t>
                      </a:r>
                      <a:r>
                        <a:rPr lang="tr-TR" sz="1100" kern="150" dirty="0" err="1">
                          <a:latin typeface="+mn-lt"/>
                          <a:ea typeface="Lucida Sans Unicode"/>
                          <a:cs typeface="Tahoma"/>
                        </a:rPr>
                        <a:t>İzbudak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Hasan Kumru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</a:t>
                      </a:r>
                      <a:r>
                        <a:rPr lang="tr-TR" sz="1100" kern="150" dirty="0" err="1">
                          <a:latin typeface="+mn-lt"/>
                          <a:ea typeface="Lucida Sans Unicode"/>
                          <a:cs typeface="Tahoma"/>
                        </a:rPr>
                        <a:t>Ferzan</a:t>
                      </a: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 </a:t>
                      </a:r>
                      <a:r>
                        <a:rPr lang="tr-TR" sz="1100" kern="150" dirty="0" err="1">
                          <a:latin typeface="+mn-lt"/>
                          <a:ea typeface="Lucida Sans Unicode"/>
                          <a:cs typeface="Tahoma"/>
                        </a:rPr>
                        <a:t>Mehr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2" marR="34922" marT="34919" marB="3491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+mn-lt"/>
                      </a:endParaRPr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Mustafa Satır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2" marR="34922" marT="34918" marB="3491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3" marR="34923" marT="34920" marB="34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7033">
                <a:tc>
                  <a:txBody>
                    <a:bodyPr/>
                    <a:lstStyle/>
                    <a:p>
                      <a:endParaRPr lang="tr-TR"/>
                    </a:p>
                  </a:txBody>
                  <a:tcPr marL="34923" marR="34923" marT="34920" marB="3492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100" dirty="0">
                        <a:latin typeface="+mn-lt"/>
                      </a:endParaRPr>
                    </a:p>
                  </a:txBody>
                  <a:tcPr marL="34922" marR="34922" marT="34919" marB="34919"/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tr-TR" sz="1100" kern="150" dirty="0">
                          <a:latin typeface="+mn-lt"/>
                          <a:ea typeface="Lucida Sans Unicode"/>
                          <a:cs typeface="Tahoma"/>
                        </a:rPr>
                        <a:t>Dr. Furkan </a:t>
                      </a:r>
                      <a:r>
                        <a:rPr lang="tr-TR" sz="1100" kern="150" dirty="0" err="1">
                          <a:latin typeface="+mn-lt"/>
                          <a:ea typeface="Lucida Sans Unicode"/>
                          <a:cs typeface="Tahoma"/>
                        </a:rPr>
                        <a:t>Aykıt</a:t>
                      </a: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2" marR="34922" marT="34918" marB="34918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endParaRPr lang="tr-TR" sz="1100" kern="150" dirty="0">
                        <a:effectLst/>
                        <a:latin typeface="+mn-lt"/>
                        <a:ea typeface="Lucida Sans Unicode"/>
                        <a:cs typeface="Tahoma"/>
                      </a:endParaRPr>
                    </a:p>
                  </a:txBody>
                  <a:tcPr marL="34922" marR="34922" marT="34919" marB="349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2350211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/>
              <a:t>Asistanlarımız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smtClean="0"/>
              <a:pPr>
                <a:defRPr/>
              </a:pPr>
              <a:t>16</a:t>
            </a:fld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9725"/>
            <a:ext cx="5987009" cy="4843611"/>
          </a:xfrm>
        </p:spPr>
        <p:txBody>
          <a:bodyPr/>
          <a:lstStyle/>
          <a:p>
            <a:r>
              <a:rPr lang="tr-TR" sz="2000" dirty="0"/>
              <a:t>Dr. Haluk Kerim Karakullukçu</a:t>
            </a:r>
          </a:p>
          <a:p>
            <a:r>
              <a:rPr lang="tr-TR" sz="1600" b="1" dirty="0"/>
              <a:t>Başlayış: </a:t>
            </a:r>
            <a:r>
              <a:rPr lang="tr-TR" sz="1600" dirty="0"/>
              <a:t>16.03.2018</a:t>
            </a:r>
          </a:p>
          <a:p>
            <a:pPr algn="just"/>
            <a:r>
              <a:rPr lang="tr-TR" sz="1600" b="1" dirty="0">
                <a:ea typeface="+mn-lt"/>
                <a:cs typeface="+mn-lt"/>
              </a:rPr>
              <a:t>Tez Konusu: </a:t>
            </a:r>
            <a:r>
              <a:rPr lang="tr-TR" sz="1600" dirty="0">
                <a:ea typeface="+mn-lt"/>
                <a:cs typeface="+mn-lt"/>
              </a:rPr>
              <a:t>Meme kanseri taramasında yüksek</a:t>
            </a:r>
          </a:p>
          <a:p>
            <a:pPr marL="0" indent="0" algn="just">
              <a:buNone/>
            </a:pPr>
            <a:r>
              <a:rPr lang="tr-TR" sz="1600" dirty="0">
                <a:ea typeface="+mn-lt"/>
                <a:cs typeface="+mn-lt"/>
              </a:rPr>
              <a:t>riskli hasta popülasyonunda MR görüntülemenin</a:t>
            </a:r>
          </a:p>
          <a:p>
            <a:pPr marL="0" indent="0" algn="just">
              <a:buNone/>
            </a:pPr>
            <a:r>
              <a:rPr lang="tr-TR" sz="1600" dirty="0">
                <a:ea typeface="+mn-lt"/>
                <a:cs typeface="+mn-lt"/>
              </a:rPr>
              <a:t>maliyet etkin olarak değerlendirilmesi.</a:t>
            </a:r>
            <a:endParaRPr lang="tr-TR" sz="1600" dirty="0"/>
          </a:p>
          <a:p>
            <a:r>
              <a:rPr lang="tr-TR" sz="1600" b="1" dirty="0">
                <a:ea typeface="+mn-lt"/>
                <a:cs typeface="+mn-lt"/>
              </a:rPr>
              <a:t>Tez Danışmanı:</a:t>
            </a:r>
            <a:r>
              <a:rPr lang="tr-TR" sz="1600" dirty="0">
                <a:ea typeface="+mn-lt"/>
                <a:cs typeface="+mn-lt"/>
              </a:rPr>
              <a:t> Doç</a:t>
            </a:r>
            <a:r>
              <a:rPr lang="tr-TR" sz="1600" dirty="0" smtClean="0">
                <a:ea typeface="+mn-lt"/>
                <a:cs typeface="+mn-lt"/>
              </a:rPr>
              <a:t>. Dr</a:t>
            </a:r>
            <a:r>
              <a:rPr lang="tr-TR" sz="1600" dirty="0">
                <a:ea typeface="+mn-lt"/>
                <a:cs typeface="+mn-lt"/>
              </a:rPr>
              <a:t>. Fatih </a:t>
            </a:r>
            <a:r>
              <a:rPr lang="tr-TR" sz="1600" dirty="0" smtClean="0">
                <a:ea typeface="+mn-lt"/>
                <a:cs typeface="+mn-lt"/>
              </a:rPr>
              <a:t>Başak</a:t>
            </a:r>
          </a:p>
          <a:p>
            <a:endParaRPr lang="tr-TR" sz="1600" b="1" dirty="0"/>
          </a:p>
          <a:p>
            <a:r>
              <a:rPr lang="tr-TR" sz="2000" dirty="0"/>
              <a:t>Dr. Osman Sinan </a:t>
            </a:r>
            <a:r>
              <a:rPr lang="tr-TR" sz="2000" dirty="0" err="1" smtClean="0"/>
              <a:t>Özsözen</a:t>
            </a:r>
            <a:endParaRPr lang="tr-TR" sz="2000" dirty="0"/>
          </a:p>
          <a:p>
            <a:r>
              <a:rPr lang="tr-TR" sz="1600" b="1" dirty="0"/>
              <a:t>Başlayış: </a:t>
            </a:r>
            <a:r>
              <a:rPr lang="tr-TR" sz="1600" dirty="0"/>
              <a:t>16.11.2018</a:t>
            </a:r>
          </a:p>
          <a:p>
            <a:pPr algn="just"/>
            <a:r>
              <a:rPr lang="tr-TR" sz="1600" b="1" dirty="0">
                <a:ea typeface="+mn-lt"/>
                <a:cs typeface="+mn-lt"/>
              </a:rPr>
              <a:t>Tez Konusu:</a:t>
            </a:r>
            <a:r>
              <a:rPr lang="tr-TR" sz="1600" dirty="0">
                <a:ea typeface="+mn-lt"/>
                <a:cs typeface="+mn-lt"/>
              </a:rPr>
              <a:t> </a:t>
            </a:r>
            <a:r>
              <a:rPr lang="tr-TR" sz="1600" dirty="0" err="1">
                <a:ea typeface="+mn-lt"/>
                <a:cs typeface="+mn-lt"/>
              </a:rPr>
              <a:t>Pankreatikoduodenektomi</a:t>
            </a:r>
            <a:r>
              <a:rPr lang="tr-TR" sz="1600" dirty="0">
                <a:ea typeface="+mn-lt"/>
                <a:cs typeface="+mn-lt"/>
              </a:rPr>
              <a:t> uygulanan</a:t>
            </a:r>
          </a:p>
          <a:p>
            <a:pPr marL="0" indent="0" algn="just">
              <a:buNone/>
            </a:pPr>
            <a:r>
              <a:rPr lang="tr-TR" sz="1600" dirty="0">
                <a:ea typeface="+mn-lt"/>
                <a:cs typeface="+mn-lt"/>
              </a:rPr>
              <a:t>hastalarda pankreas kesit yüzeyi </a:t>
            </a:r>
            <a:r>
              <a:rPr lang="tr-TR" sz="1600" dirty="0" err="1">
                <a:ea typeface="+mn-lt"/>
                <a:cs typeface="+mn-lt"/>
              </a:rPr>
              <a:t>hücreselliğine</a:t>
            </a:r>
            <a:r>
              <a:rPr lang="tr-TR" sz="1600" dirty="0">
                <a:ea typeface="+mn-lt"/>
                <a:cs typeface="+mn-lt"/>
              </a:rPr>
              <a:t> göre </a:t>
            </a:r>
          </a:p>
          <a:p>
            <a:pPr marL="0" indent="0" algn="just">
              <a:buNone/>
            </a:pPr>
            <a:r>
              <a:rPr lang="tr-TR" sz="1600" dirty="0">
                <a:ea typeface="+mn-lt"/>
                <a:cs typeface="+mn-lt"/>
              </a:rPr>
              <a:t>düzenlenen steroid tedavisinin post-op  komplikasyonlara </a:t>
            </a:r>
          </a:p>
          <a:p>
            <a:pPr marL="0" indent="0" algn="just">
              <a:buNone/>
            </a:pPr>
            <a:r>
              <a:rPr lang="tr-TR" sz="1600" dirty="0">
                <a:ea typeface="+mn-lt"/>
                <a:cs typeface="+mn-lt"/>
              </a:rPr>
              <a:t>etkisi</a:t>
            </a:r>
            <a:endParaRPr lang="tr-TR" sz="1600" dirty="0"/>
          </a:p>
          <a:p>
            <a:r>
              <a:rPr lang="tr-TR" sz="1600" b="1" dirty="0">
                <a:ea typeface="+mn-lt"/>
                <a:cs typeface="+mn-lt"/>
              </a:rPr>
              <a:t>Tez Danışmanı:</a:t>
            </a:r>
            <a:r>
              <a:rPr lang="tr-TR" sz="1600" dirty="0">
                <a:ea typeface="+mn-lt"/>
                <a:cs typeface="+mn-lt"/>
              </a:rPr>
              <a:t> Doç</a:t>
            </a:r>
            <a:r>
              <a:rPr lang="tr-TR" sz="1600" dirty="0" smtClean="0">
                <a:ea typeface="+mn-lt"/>
                <a:cs typeface="+mn-lt"/>
              </a:rPr>
              <a:t>. Dr</a:t>
            </a:r>
            <a:r>
              <a:rPr lang="tr-TR" sz="1600" dirty="0">
                <a:ea typeface="+mn-lt"/>
                <a:cs typeface="+mn-lt"/>
              </a:rPr>
              <a:t>. Tolga </a:t>
            </a:r>
            <a:r>
              <a:rPr lang="tr-TR" sz="1600" dirty="0" err="1">
                <a:ea typeface="+mn-lt"/>
                <a:cs typeface="+mn-lt"/>
              </a:rPr>
              <a:t>Canbak</a:t>
            </a:r>
            <a:endParaRPr lang="tr-TR" sz="1600" dirty="0"/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17</a:t>
            </a:fld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5383" y="1340768"/>
            <a:ext cx="1499591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8815" y="4149080"/>
            <a:ext cx="1592726" cy="185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6040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96" y="1643050"/>
            <a:ext cx="7643192" cy="4843611"/>
          </a:xfrm>
        </p:spPr>
        <p:txBody>
          <a:bodyPr/>
          <a:lstStyle/>
          <a:p>
            <a:r>
              <a:rPr lang="tr-TR" sz="2400" dirty="0" smtClean="0"/>
              <a:t>Dr</a:t>
            </a:r>
            <a:r>
              <a:rPr lang="tr-TR" sz="2400" dirty="0"/>
              <a:t>. Mehmet Erman Bacaksız</a:t>
            </a:r>
          </a:p>
          <a:p>
            <a:r>
              <a:rPr lang="tr-TR" sz="1800" b="1" dirty="0"/>
              <a:t>Başlayış: </a:t>
            </a:r>
            <a:r>
              <a:rPr lang="tr-TR" sz="1800" dirty="0"/>
              <a:t>02.01.2020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Doç</a:t>
            </a:r>
            <a:r>
              <a:rPr lang="tr-TR" sz="1800" dirty="0" smtClean="0">
                <a:ea typeface="+mn-lt"/>
                <a:cs typeface="+mn-lt"/>
              </a:rPr>
              <a:t>. Dr. Ali </a:t>
            </a:r>
            <a:r>
              <a:rPr lang="tr-TR" sz="1800" dirty="0">
                <a:ea typeface="+mn-lt"/>
                <a:cs typeface="+mn-lt"/>
              </a:rPr>
              <a:t>Kılıç</a:t>
            </a:r>
          </a:p>
          <a:p>
            <a:endParaRPr lang="tr-TR" sz="1800" dirty="0" smtClean="0"/>
          </a:p>
          <a:p>
            <a:endParaRPr lang="tr-TR" sz="1800" dirty="0"/>
          </a:p>
          <a:p>
            <a:r>
              <a:rPr lang="tr-TR" sz="2400" dirty="0"/>
              <a:t>Dr. Emre Furkan Kırkan</a:t>
            </a:r>
          </a:p>
          <a:p>
            <a:r>
              <a:rPr lang="tr-TR" sz="1800" b="1" dirty="0"/>
              <a:t>Başlayış: </a:t>
            </a:r>
            <a:r>
              <a:rPr lang="tr-TR" sz="1800" dirty="0"/>
              <a:t>30.12.2019</a:t>
            </a:r>
          </a:p>
          <a:p>
            <a:r>
              <a:rPr lang="tr-TR" sz="1800" b="1" dirty="0">
                <a:ea typeface="+mn-lt"/>
                <a:cs typeface="+mn-lt"/>
              </a:rPr>
              <a:t>Tez Konusu: </a:t>
            </a:r>
            <a:r>
              <a:rPr lang="tr-TR" sz="1800" dirty="0">
                <a:ea typeface="+mn-lt"/>
                <a:cs typeface="+mn-lt"/>
              </a:rPr>
              <a:t>Akut </a:t>
            </a:r>
            <a:r>
              <a:rPr lang="tr-TR" sz="1800" dirty="0" err="1">
                <a:ea typeface="+mn-lt"/>
                <a:cs typeface="+mn-lt"/>
              </a:rPr>
              <a:t>pankreatit</a:t>
            </a:r>
            <a:r>
              <a:rPr lang="tr-TR" sz="1800" dirty="0">
                <a:ea typeface="+mn-lt"/>
                <a:cs typeface="+mn-lt"/>
              </a:rPr>
              <a:t> şiddeti </a:t>
            </a:r>
          </a:p>
          <a:p>
            <a:r>
              <a:rPr lang="tr-TR" sz="1800" dirty="0">
                <a:ea typeface="+mn-lt"/>
                <a:cs typeface="+mn-lt"/>
              </a:rPr>
              <a:t>Belirlenmesinde serum IL-17 düzeyinin rolü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Doç</a:t>
            </a:r>
            <a:r>
              <a:rPr lang="tr-TR" sz="1800" dirty="0" smtClean="0">
                <a:ea typeface="+mn-lt"/>
                <a:cs typeface="+mn-lt"/>
              </a:rPr>
              <a:t>. Dr. Aylin </a:t>
            </a:r>
            <a:r>
              <a:rPr lang="tr-TR" sz="1800" dirty="0">
                <a:ea typeface="+mn-lt"/>
                <a:cs typeface="+mn-lt"/>
              </a:rPr>
              <a:t>Acar</a:t>
            </a:r>
            <a:endParaRPr lang="tr-TR" sz="1800" dirty="0"/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18</a:t>
            </a:fld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9632" y="1818248"/>
            <a:ext cx="1592156" cy="193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9633" y="3903421"/>
            <a:ext cx="1508130" cy="193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6040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Dr. Mustafa Çelik</a:t>
            </a:r>
          </a:p>
          <a:p>
            <a:r>
              <a:rPr lang="tr-TR" sz="1800" b="1" dirty="0"/>
              <a:t>Başlayış: 13.04.2020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 Doç</a:t>
            </a:r>
            <a:r>
              <a:rPr lang="tr-TR" sz="1800" dirty="0" smtClean="0">
                <a:ea typeface="+mn-lt"/>
                <a:cs typeface="+mn-lt"/>
              </a:rPr>
              <a:t>. Dr. Hüseyin </a:t>
            </a:r>
            <a:r>
              <a:rPr lang="tr-TR" sz="1800" dirty="0">
                <a:ea typeface="+mn-lt"/>
                <a:cs typeface="+mn-lt"/>
              </a:rPr>
              <a:t>Kerem </a:t>
            </a:r>
            <a:r>
              <a:rPr lang="tr-TR" sz="1800" dirty="0" err="1">
                <a:ea typeface="+mn-lt"/>
                <a:cs typeface="+mn-lt"/>
              </a:rPr>
              <a:t>Tolan</a:t>
            </a:r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b="1" dirty="0"/>
          </a:p>
          <a:p>
            <a:r>
              <a:rPr lang="tr-TR" sz="2400" dirty="0"/>
              <a:t>Dr. Enes </a:t>
            </a:r>
            <a:r>
              <a:rPr lang="tr-TR" sz="2400" dirty="0" err="1"/>
              <a:t>Sertkaya</a:t>
            </a:r>
            <a:endParaRPr lang="tr-TR" sz="2400" dirty="0"/>
          </a:p>
          <a:p>
            <a:r>
              <a:rPr lang="tr-TR" sz="1800" b="1" dirty="0"/>
              <a:t>Başlayış: 02.02.2021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Doç. Dr. Metin Yücel</a:t>
            </a:r>
            <a:endParaRPr lang="tr-TR" sz="1800" dirty="0"/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19</a:t>
            </a:fld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30548" y="1648098"/>
            <a:ext cx="1556569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E17D388D-B2AE-0A28-CFAD-59144CD9B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948" y="3933056"/>
            <a:ext cx="1611311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40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2</a:t>
            </a:fld>
            <a:endParaRPr lang="tr-TR"/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55559"/>
              </p:ext>
            </p:extLst>
          </p:nvPr>
        </p:nvGraphicFramePr>
        <p:xfrm>
          <a:off x="1403648" y="404664"/>
          <a:ext cx="5760640" cy="6224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1212">
                  <a:extLst>
                    <a:ext uri="{9D8B030D-6E8A-4147-A177-3AD203B41FA5}">
                      <a16:colId xmlns:a16="http://schemas.microsoft.com/office/drawing/2014/main" val="792884743"/>
                    </a:ext>
                  </a:extLst>
                </a:gridCol>
                <a:gridCol w="1439524">
                  <a:extLst>
                    <a:ext uri="{9D8B030D-6E8A-4147-A177-3AD203B41FA5}">
                      <a16:colId xmlns:a16="http://schemas.microsoft.com/office/drawing/2014/main" val="3882839501"/>
                    </a:ext>
                  </a:extLst>
                </a:gridCol>
                <a:gridCol w="3419904">
                  <a:extLst>
                    <a:ext uri="{9D8B030D-6E8A-4147-A177-3AD203B41FA5}">
                      <a16:colId xmlns:a16="http://schemas.microsoft.com/office/drawing/2014/main" val="573042357"/>
                    </a:ext>
                  </a:extLst>
                </a:gridCol>
              </a:tblGrid>
              <a:tr h="1778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SAAT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ETKİNLİK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AÇIKLAMA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extLst>
                  <a:ext uri="{0D108BD9-81ED-4DB2-BD59-A6C34878D82A}">
                    <a16:rowId xmlns:a16="http://schemas.microsoft.com/office/drawing/2014/main" val="2528454731"/>
                  </a:ext>
                </a:extLst>
              </a:tr>
              <a:tr h="355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09.00-09.30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Kurum Yetkilisi Ziyareti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Başhekim açılış oturumuna katılamayacak ise makamında ziyaret edilecektir.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extLst>
                  <a:ext uri="{0D108BD9-81ED-4DB2-BD59-A6C34878D82A}">
                    <a16:rowId xmlns:a16="http://schemas.microsoft.com/office/drawing/2014/main" val="2014571856"/>
                  </a:ext>
                </a:extLst>
              </a:tr>
              <a:tr h="12449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09.30-10.15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Açılış Oturumu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Genel Cerrahi Eğitim Sorumlusu açılış konuşması (5 </a:t>
                      </a:r>
                      <a:r>
                        <a:rPr lang="tr-TR" sz="1000" dirty="0" err="1">
                          <a:effectLst/>
                        </a:rPr>
                        <a:t>dk</a:t>
                      </a:r>
                      <a:r>
                        <a:rPr lang="tr-TR" sz="1000" dirty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Ziyaret Ekibi Başkanının sunumu (5 </a:t>
                      </a:r>
                      <a:r>
                        <a:rPr lang="tr-TR" sz="1000" dirty="0" err="1">
                          <a:effectLst/>
                        </a:rPr>
                        <a:t>dk</a:t>
                      </a:r>
                      <a:r>
                        <a:rPr lang="tr-TR" sz="1000" dirty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Başhekimin konuşması (5 </a:t>
                      </a:r>
                      <a:r>
                        <a:rPr lang="tr-TR" sz="1000" dirty="0" err="1">
                          <a:effectLst/>
                        </a:rPr>
                        <a:t>dk</a:t>
                      </a:r>
                      <a:r>
                        <a:rPr lang="tr-TR" sz="1000" dirty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Hamidiye Tıp Fakültesi Dekanının konuşması (5 </a:t>
                      </a:r>
                      <a:r>
                        <a:rPr lang="tr-TR" sz="1000" dirty="0" err="1">
                          <a:effectLst/>
                        </a:rPr>
                        <a:t>dk</a:t>
                      </a:r>
                      <a:r>
                        <a:rPr lang="tr-TR" sz="1000" dirty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Yeterlik Kurulu Başkanının Sunumu (5 </a:t>
                      </a:r>
                      <a:r>
                        <a:rPr lang="tr-TR" sz="1000" dirty="0" err="1">
                          <a:effectLst/>
                        </a:rPr>
                        <a:t>dk</a:t>
                      </a:r>
                      <a:r>
                        <a:rPr lang="tr-TR" sz="1000" dirty="0">
                          <a:effectLst/>
                        </a:rPr>
                        <a:t>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Kurum genel yapısı ve eğitim faaliyetleri hakkında bilgilendirme (20 </a:t>
                      </a:r>
                      <a:r>
                        <a:rPr lang="tr-TR" sz="1000" dirty="0" err="1">
                          <a:effectLst/>
                        </a:rPr>
                        <a:t>dk</a:t>
                      </a:r>
                      <a:r>
                        <a:rPr lang="tr-TR" sz="1000" dirty="0">
                          <a:effectLst/>
                        </a:rPr>
                        <a:t>)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extLst>
                  <a:ext uri="{0D108BD9-81ED-4DB2-BD59-A6C34878D82A}">
                    <a16:rowId xmlns:a16="http://schemas.microsoft.com/office/drawing/2014/main" val="1795438662"/>
                  </a:ext>
                </a:extLst>
              </a:tr>
              <a:tr h="7113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10.15-12.00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Eğitilenler ile görüşme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Her kıdemden kıdemsiz/orta kıdemli/kıdemli her birinden en az iki olmak üzere ve var ise en az bir yabancı uyruklu asistanın karne/e-karneleri ile görüşmeye katılmaları istenmektedir, toplam 10 asistan.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extLst>
                  <a:ext uri="{0D108BD9-81ED-4DB2-BD59-A6C34878D82A}">
                    <a16:rowId xmlns:a16="http://schemas.microsoft.com/office/drawing/2014/main" val="2456650892"/>
                  </a:ext>
                </a:extLst>
              </a:tr>
              <a:tr h="1778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12.00-13.00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b="1" dirty="0">
                          <a:effectLst/>
                        </a:rPr>
                        <a:t>ÖĞLE YEMEĞİ</a:t>
                      </a:r>
                      <a:endParaRPr lang="tr-TR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363450"/>
                  </a:ext>
                </a:extLst>
              </a:tr>
              <a:tr h="355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13.00-13.50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Eğiticiler ve uzmanlar ile görüşme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Klinik Sorumlusu dahil olmak üzere tüm eğiticilerin görüşmeye katılması istenmektedir.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extLst>
                  <a:ext uri="{0D108BD9-81ED-4DB2-BD59-A6C34878D82A}">
                    <a16:rowId xmlns:a16="http://schemas.microsoft.com/office/drawing/2014/main" val="58764124"/>
                  </a:ext>
                </a:extLst>
              </a:tr>
              <a:tr h="26677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14.00–15.30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Eğitim Olanaklarının Yerinde Görülmesi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Genel Cerrahi Kliniği (Yataklı servisler)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Genel Cerrahi Polikliniği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Ameliyathane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Yoğun Bakımlar (Genel Cerrahi YB ve Genel YB)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Endoskopi Üniteleri (var ise)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Yanık Ünitesi (var ise) 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Uzmanlık Öğrencisi odaları, nöbet odaları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Eğitim alt yapı olanakları (Toplantı salonları </a:t>
                      </a:r>
                      <a:r>
                        <a:rPr lang="tr-TR" sz="1000" dirty="0" err="1">
                          <a:effectLst/>
                        </a:rPr>
                        <a:t>vb</a:t>
                      </a:r>
                      <a:r>
                        <a:rPr lang="tr-TR" sz="1000" dirty="0">
                          <a:effectLst/>
                        </a:rPr>
                        <a:t>, internet, online kütüphane erişimi)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Deneysel araştırma merkezi  (var ise)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Patoloji, Radyoloji, Medikal Onkoloji, Radyasyon Onkolojisi, Gastroenteroloji (Endoskopi olanakları–acil/</a:t>
                      </a:r>
                      <a:r>
                        <a:rPr lang="tr-TR" sz="1000" dirty="0" err="1">
                          <a:effectLst/>
                        </a:rPr>
                        <a:t>elektif</a:t>
                      </a:r>
                      <a:r>
                        <a:rPr lang="tr-TR" sz="1000" dirty="0">
                          <a:effectLst/>
                        </a:rPr>
                        <a:t>), Endokrinoloji, Hematoloji gibi Genel Cerrahiye destek veren diğer birimlerin durumlarının değerlendirilmesi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extLst>
                  <a:ext uri="{0D108BD9-81ED-4DB2-BD59-A6C34878D82A}">
                    <a16:rowId xmlns:a16="http://schemas.microsoft.com/office/drawing/2014/main" val="2659902153"/>
                  </a:ext>
                </a:extLst>
              </a:tr>
              <a:tr h="533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15.30-16.00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Ziyaret Ekibi Değerlendirme Toplantısı</a:t>
                      </a:r>
                      <a:endParaRPr lang="tr-T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 dirty="0">
                          <a:effectLst/>
                        </a:rPr>
                        <a:t>Genel Cerrahi Eğitim Sorumlusu ve klinik ekibi ile ziyaret ekibinin ziyaret sonuçlarını değerlendirme toplantısı</a:t>
                      </a:r>
                      <a:endParaRPr lang="tr-T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927" marR="56927" marT="0" marB="0"/>
                </a:tc>
                <a:extLst>
                  <a:ext uri="{0D108BD9-81ED-4DB2-BD59-A6C34878D82A}">
                    <a16:rowId xmlns:a16="http://schemas.microsoft.com/office/drawing/2014/main" val="4009156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76857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Dr. </a:t>
            </a:r>
            <a:r>
              <a:rPr lang="tr-TR" sz="2400" dirty="0" err="1"/>
              <a:t>Ümmügülsüm</a:t>
            </a:r>
            <a:r>
              <a:rPr lang="tr-TR" sz="2400" dirty="0"/>
              <a:t> Kılıç</a:t>
            </a:r>
          </a:p>
          <a:p>
            <a:r>
              <a:rPr lang="tr-TR" sz="1800" b="1" dirty="0"/>
              <a:t>Başlayış: 28.06.2021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Prof</a:t>
            </a:r>
            <a:r>
              <a:rPr lang="tr-TR" sz="1800" dirty="0" smtClean="0">
                <a:ea typeface="+mn-lt"/>
                <a:cs typeface="+mn-lt"/>
              </a:rPr>
              <a:t>. Dr. Fikret </a:t>
            </a:r>
            <a:r>
              <a:rPr lang="tr-TR" sz="1800" dirty="0">
                <a:ea typeface="+mn-lt"/>
                <a:cs typeface="+mn-lt"/>
              </a:rPr>
              <a:t>Ezberci</a:t>
            </a: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/>
          </a:p>
          <a:p>
            <a:r>
              <a:rPr lang="tr-TR" sz="2400" dirty="0"/>
              <a:t>Dr. Muhammet Oğuz </a:t>
            </a:r>
            <a:r>
              <a:rPr lang="tr-TR" sz="2400" dirty="0" err="1"/>
              <a:t>Çelikkaya</a:t>
            </a:r>
            <a:endParaRPr lang="tr-TR" sz="2400" dirty="0"/>
          </a:p>
          <a:p>
            <a:r>
              <a:rPr lang="tr-TR" sz="1800" b="1" dirty="0"/>
              <a:t>Başlayış: 16.08.2021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Doç</a:t>
            </a:r>
            <a:r>
              <a:rPr lang="tr-TR" sz="1800" dirty="0" smtClean="0">
                <a:ea typeface="+mn-lt"/>
                <a:cs typeface="+mn-lt"/>
              </a:rPr>
              <a:t>. Dr. Adnan </a:t>
            </a:r>
            <a:r>
              <a:rPr lang="tr-TR" sz="1800" dirty="0" err="1">
                <a:ea typeface="+mn-lt"/>
                <a:cs typeface="+mn-lt"/>
              </a:rPr>
              <a:t>Özpek</a:t>
            </a:r>
            <a:endParaRPr lang="tr-TR" sz="1800" b="1" dirty="0"/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20</a:t>
            </a:fld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1584" y="1660638"/>
            <a:ext cx="1628808" cy="1855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4638" y="4149079"/>
            <a:ext cx="1615754" cy="19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6040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Dr. Mert Gedik</a:t>
            </a:r>
          </a:p>
          <a:p>
            <a:r>
              <a:rPr lang="tr-TR" sz="1800" b="1" dirty="0"/>
              <a:t>Başlayış: 09.12.2021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Prof</a:t>
            </a:r>
            <a:r>
              <a:rPr lang="tr-TR" sz="1800" dirty="0" smtClean="0">
                <a:ea typeface="+mn-lt"/>
                <a:cs typeface="+mn-lt"/>
              </a:rPr>
              <a:t>. Dr. Fikret </a:t>
            </a:r>
            <a:r>
              <a:rPr lang="tr-TR" sz="1800" dirty="0">
                <a:ea typeface="+mn-lt"/>
                <a:cs typeface="+mn-lt"/>
              </a:rPr>
              <a:t>Ezberci</a:t>
            </a: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/>
          </a:p>
          <a:p>
            <a:r>
              <a:rPr lang="tr-TR" sz="2400" dirty="0"/>
              <a:t>Dr. Fatih </a:t>
            </a:r>
            <a:r>
              <a:rPr lang="tr-TR" sz="2400" dirty="0" err="1"/>
              <a:t>Öztoprak</a:t>
            </a:r>
            <a:endParaRPr lang="tr-TR" sz="2400" dirty="0"/>
          </a:p>
          <a:p>
            <a:r>
              <a:rPr lang="tr-TR" sz="1800" b="1" dirty="0"/>
              <a:t>Başlayış: 09.12.2021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Doç</a:t>
            </a:r>
            <a:r>
              <a:rPr lang="tr-TR" sz="1800" dirty="0" smtClean="0">
                <a:ea typeface="+mn-lt"/>
                <a:cs typeface="+mn-lt"/>
              </a:rPr>
              <a:t>. Dr. Kemal </a:t>
            </a:r>
            <a:r>
              <a:rPr lang="tr-TR" sz="1800" dirty="0" err="1">
                <a:ea typeface="+mn-lt"/>
                <a:cs typeface="+mn-lt"/>
              </a:rPr>
              <a:t>Tekeşin</a:t>
            </a:r>
            <a:endParaRPr lang="tr-TR" sz="1800" dirty="0"/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21</a:t>
            </a:fld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9694" y="4118307"/>
            <a:ext cx="1366037" cy="175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9694" y="1753461"/>
            <a:ext cx="1381377" cy="175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6040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Dr. Hüsnü Talha Gündüz</a:t>
            </a:r>
          </a:p>
          <a:p>
            <a:r>
              <a:rPr lang="tr-TR" sz="1800" b="1" dirty="0"/>
              <a:t>Başlayış: 27.06.2022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Doç</a:t>
            </a:r>
            <a:r>
              <a:rPr lang="tr-TR" sz="1800" dirty="0" smtClean="0">
                <a:ea typeface="+mn-lt"/>
                <a:cs typeface="+mn-lt"/>
              </a:rPr>
              <a:t>. </a:t>
            </a:r>
            <a:r>
              <a:rPr lang="tr-TR" sz="1800" dirty="0" err="1" smtClean="0">
                <a:ea typeface="+mn-lt"/>
                <a:cs typeface="+mn-lt"/>
              </a:rPr>
              <a:t>Dr.Aylin</a:t>
            </a:r>
            <a:r>
              <a:rPr lang="tr-TR" sz="1800" dirty="0" smtClean="0">
                <a:ea typeface="+mn-lt"/>
                <a:cs typeface="+mn-lt"/>
              </a:rPr>
              <a:t> </a:t>
            </a:r>
            <a:r>
              <a:rPr lang="tr-TR" sz="1800" dirty="0">
                <a:ea typeface="+mn-lt"/>
                <a:cs typeface="+mn-lt"/>
              </a:rPr>
              <a:t>Acar</a:t>
            </a: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r>
              <a:rPr lang="tr-TR" sz="2400" dirty="0"/>
              <a:t>Dr. Emine </a:t>
            </a:r>
            <a:r>
              <a:rPr lang="tr-TR" sz="2400" dirty="0" err="1"/>
              <a:t>Maksude</a:t>
            </a:r>
            <a:r>
              <a:rPr lang="tr-TR" sz="2400" dirty="0"/>
              <a:t> Ceylan</a:t>
            </a:r>
          </a:p>
          <a:p>
            <a:r>
              <a:rPr lang="tr-TR" sz="1800" b="1" dirty="0"/>
              <a:t>Başlayış: 27.06.2022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Doç</a:t>
            </a:r>
            <a:r>
              <a:rPr lang="tr-TR" sz="1800" dirty="0" smtClean="0">
                <a:ea typeface="+mn-lt"/>
                <a:cs typeface="+mn-lt"/>
              </a:rPr>
              <a:t>. Dr. Hüseyin </a:t>
            </a:r>
            <a:r>
              <a:rPr lang="tr-TR" sz="1800" dirty="0">
                <a:ea typeface="+mn-lt"/>
                <a:cs typeface="+mn-lt"/>
              </a:rPr>
              <a:t>Kerem </a:t>
            </a:r>
            <a:r>
              <a:rPr lang="tr-TR" sz="1800" dirty="0" err="1">
                <a:ea typeface="+mn-lt"/>
                <a:cs typeface="+mn-lt"/>
              </a:rPr>
              <a:t>Tolan</a:t>
            </a:r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/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22</a:t>
            </a:fld>
            <a:endParaRPr lang="tr-T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37195" y="1588597"/>
            <a:ext cx="1364379" cy="169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DF97550-AB76-D925-FBD6-FDBE7B21A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7195" y="3728813"/>
            <a:ext cx="136295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6040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sz="1800" dirty="0"/>
          </a:p>
          <a:p>
            <a:r>
              <a:rPr lang="tr-TR" sz="2400" dirty="0"/>
              <a:t>Dr. Elif Dilara </a:t>
            </a:r>
            <a:r>
              <a:rPr lang="tr-TR" sz="2400" dirty="0" err="1"/>
              <a:t>İzbudak</a:t>
            </a:r>
            <a:endParaRPr lang="tr-TR" sz="2400" dirty="0"/>
          </a:p>
          <a:p>
            <a:r>
              <a:rPr lang="tr-TR" sz="1800" b="1" dirty="0"/>
              <a:t>Başlayış: </a:t>
            </a:r>
            <a:r>
              <a:rPr lang="tr-TR" sz="1800" dirty="0"/>
              <a:t>27.06.2022</a:t>
            </a:r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</a:t>
            </a:r>
            <a:r>
              <a:rPr lang="tr-TR" sz="1800" dirty="0">
                <a:ea typeface="+mn-lt"/>
                <a:cs typeface="+mn-lt"/>
              </a:rPr>
              <a:t> Prof</a:t>
            </a:r>
            <a:r>
              <a:rPr lang="tr-TR" sz="1800" dirty="0" smtClean="0">
                <a:ea typeface="+mn-lt"/>
                <a:cs typeface="+mn-lt"/>
              </a:rPr>
              <a:t>. Dr. Ömer </a:t>
            </a:r>
            <a:r>
              <a:rPr lang="tr-TR" sz="1800" dirty="0">
                <a:ea typeface="+mn-lt"/>
                <a:cs typeface="+mn-lt"/>
              </a:rPr>
              <a:t>Faruk Özkan</a:t>
            </a:r>
            <a:endParaRPr lang="tr-TR" sz="1800" dirty="0"/>
          </a:p>
          <a:p>
            <a:endParaRPr lang="tr-TR" sz="1800" dirty="0"/>
          </a:p>
          <a:p>
            <a:endParaRPr lang="tr-TR" sz="1800" dirty="0"/>
          </a:p>
          <a:p>
            <a:r>
              <a:rPr lang="tr-TR" sz="2400" dirty="0"/>
              <a:t>Dr. Hasan Kumru</a:t>
            </a:r>
          </a:p>
          <a:p>
            <a:r>
              <a:rPr lang="tr-TR" sz="1800" b="1" dirty="0"/>
              <a:t>Başlayış: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Doç</a:t>
            </a:r>
            <a:r>
              <a:rPr lang="tr-TR" sz="1800" dirty="0" smtClean="0">
                <a:ea typeface="+mn-lt"/>
                <a:cs typeface="+mn-lt"/>
              </a:rPr>
              <a:t>. Dr. Ali </a:t>
            </a:r>
            <a:r>
              <a:rPr lang="tr-TR" sz="1800" dirty="0">
                <a:ea typeface="+mn-lt"/>
                <a:cs typeface="+mn-lt"/>
              </a:rPr>
              <a:t>Kılıç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23</a:t>
            </a:fld>
            <a:endParaRPr lang="tr-TR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5925" y="1916833"/>
            <a:ext cx="146058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00AE195-27D6-3442-5A78-CE38F6960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4121" y="4268085"/>
            <a:ext cx="1402725" cy="190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6040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Dr. </a:t>
            </a:r>
            <a:r>
              <a:rPr lang="tr-TR" sz="2400" dirty="0" err="1"/>
              <a:t>Ferzan</a:t>
            </a:r>
            <a:r>
              <a:rPr lang="tr-TR" sz="2400" dirty="0"/>
              <a:t> </a:t>
            </a:r>
            <a:r>
              <a:rPr lang="tr-TR" sz="2400" dirty="0" err="1"/>
              <a:t>Mehr</a:t>
            </a:r>
            <a:endParaRPr lang="tr-TR" sz="2400" dirty="0"/>
          </a:p>
          <a:p>
            <a:r>
              <a:rPr lang="tr-TR" sz="1800" b="1" dirty="0"/>
              <a:t>Başlayış: </a:t>
            </a:r>
            <a:r>
              <a:rPr lang="tr-TR" sz="1800" dirty="0"/>
              <a:t>02.08.2022</a:t>
            </a:r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Doç</a:t>
            </a:r>
            <a:r>
              <a:rPr lang="tr-TR" sz="1800" dirty="0" smtClean="0">
                <a:ea typeface="+mn-lt"/>
                <a:cs typeface="+mn-lt"/>
              </a:rPr>
              <a:t>. Dr. Metin </a:t>
            </a:r>
            <a:r>
              <a:rPr lang="tr-TR" sz="1800" dirty="0">
                <a:ea typeface="+mn-lt"/>
                <a:cs typeface="+mn-lt"/>
              </a:rPr>
              <a:t>Yücel</a:t>
            </a:r>
            <a:endParaRPr lang="tr-TR" sz="1800" dirty="0"/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b="1" dirty="0"/>
          </a:p>
          <a:p>
            <a:r>
              <a:rPr lang="tr-TR" sz="2400" dirty="0"/>
              <a:t>Dr. Mustafa Satır</a:t>
            </a:r>
          </a:p>
          <a:p>
            <a:r>
              <a:rPr lang="tr-TR" sz="1800" b="1" dirty="0"/>
              <a:t>Başlayış</a:t>
            </a:r>
            <a:r>
              <a:rPr lang="tr-TR" sz="1800" b="1" dirty="0" smtClean="0"/>
              <a:t>: </a:t>
            </a:r>
            <a:r>
              <a:rPr lang="tr-TR" sz="1800" dirty="0" smtClean="0"/>
              <a:t>02.09.2022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Danışmanı: </a:t>
            </a:r>
            <a:r>
              <a:rPr lang="tr-TR" sz="1800" dirty="0">
                <a:ea typeface="+mn-lt"/>
                <a:cs typeface="+mn-lt"/>
              </a:rPr>
              <a:t>Doç</a:t>
            </a:r>
            <a:r>
              <a:rPr lang="tr-TR" sz="1800" dirty="0" smtClean="0">
                <a:ea typeface="+mn-lt"/>
                <a:cs typeface="+mn-lt"/>
              </a:rPr>
              <a:t>. Dr. Adnan </a:t>
            </a:r>
            <a:r>
              <a:rPr lang="tr-TR" sz="1800" dirty="0" err="1">
                <a:ea typeface="+mn-lt"/>
                <a:cs typeface="+mn-lt"/>
              </a:rPr>
              <a:t>Özpek</a:t>
            </a:r>
            <a:endParaRPr lang="tr-TR" sz="1800" dirty="0"/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24</a:t>
            </a:fld>
            <a:endParaRPr lang="tr-TR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2486" y="4077073"/>
            <a:ext cx="135812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06A8B2A6-19E3-10BB-7F86-59FE408B5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7817" y="1716668"/>
            <a:ext cx="1358122" cy="177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6040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Dr. Furkan </a:t>
            </a:r>
            <a:r>
              <a:rPr lang="tr-TR" sz="2400" dirty="0" err="1"/>
              <a:t>Aykıt</a:t>
            </a:r>
            <a:endParaRPr lang="tr-TR" sz="2400" dirty="0"/>
          </a:p>
          <a:p>
            <a:r>
              <a:rPr lang="tr-TR" sz="1800" b="1" dirty="0"/>
              <a:t>Başlayış</a:t>
            </a:r>
            <a:r>
              <a:rPr lang="tr-TR" sz="1800" b="1" dirty="0" smtClean="0"/>
              <a:t>: </a:t>
            </a:r>
            <a:r>
              <a:rPr lang="tr-TR" sz="1800" dirty="0" smtClean="0"/>
              <a:t>11.09.2022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Danışmanı</a:t>
            </a:r>
            <a:r>
              <a:rPr lang="tr-TR" sz="1800" b="1" dirty="0" smtClean="0">
                <a:ea typeface="+mn-lt"/>
                <a:cs typeface="+mn-lt"/>
              </a:rPr>
              <a:t>:</a:t>
            </a:r>
            <a:r>
              <a:rPr lang="tr-TR" sz="1800" dirty="0" smtClean="0">
                <a:ea typeface="+mn-lt"/>
                <a:cs typeface="+mn-lt"/>
              </a:rPr>
              <a:t> Doç. Dr. Tolga </a:t>
            </a:r>
            <a:r>
              <a:rPr lang="tr-TR" sz="1800" dirty="0" err="1">
                <a:ea typeface="+mn-lt"/>
                <a:cs typeface="+mn-lt"/>
              </a:rPr>
              <a:t>Canbak</a:t>
            </a:r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r>
              <a:rPr lang="tr-TR" sz="2400" dirty="0">
                <a:ea typeface="+mn-lt"/>
                <a:cs typeface="+mn-lt"/>
              </a:rPr>
              <a:t>Dr. Seçil Çavuşoğlu</a:t>
            </a:r>
          </a:p>
          <a:p>
            <a:r>
              <a:rPr lang="tr-TR" sz="1800" b="1" dirty="0">
                <a:ea typeface="+mn-lt"/>
                <a:cs typeface="+mn-lt"/>
              </a:rPr>
              <a:t>Başlayış: </a:t>
            </a:r>
            <a:r>
              <a:rPr lang="tr-TR" sz="1800" dirty="0">
                <a:ea typeface="+mn-lt"/>
                <a:cs typeface="+mn-lt"/>
              </a:rPr>
              <a:t>28.12.2022</a:t>
            </a:r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</a:p>
          <a:p>
            <a:r>
              <a:rPr lang="tr-TR" sz="1800" b="1" dirty="0">
                <a:ea typeface="+mn-lt"/>
                <a:cs typeface="+mn-lt"/>
              </a:rPr>
              <a:t>Tez Danışanı:</a:t>
            </a: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25</a:t>
            </a:fld>
            <a:endParaRPr lang="tr-T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508355"/>
            <a:ext cx="1453176" cy="186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3D32FF9-3178-CDE8-5087-0A95A53C4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3789040"/>
            <a:ext cx="1453176" cy="186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40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/>
              <a:t>Dr. </a:t>
            </a:r>
            <a:r>
              <a:rPr lang="tr-TR" sz="2400" dirty="0" smtClean="0"/>
              <a:t>Batuhan Küçük</a:t>
            </a:r>
            <a:endParaRPr lang="tr-TR" sz="2400" dirty="0"/>
          </a:p>
          <a:p>
            <a:r>
              <a:rPr lang="tr-TR" sz="1800" b="1" dirty="0"/>
              <a:t>Başlayış</a:t>
            </a:r>
            <a:r>
              <a:rPr lang="tr-TR" sz="1800" b="1" dirty="0" smtClean="0"/>
              <a:t>: </a:t>
            </a:r>
            <a:r>
              <a:rPr lang="tr-TR" sz="1800" dirty="0" smtClean="0"/>
              <a:t>30.12.2022</a:t>
            </a:r>
            <a:endParaRPr lang="tr-TR" sz="1800" dirty="0"/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  <a:endParaRPr lang="tr-TR" sz="1800" b="1" dirty="0"/>
          </a:p>
          <a:p>
            <a:r>
              <a:rPr lang="tr-TR" sz="1800" b="1" dirty="0">
                <a:ea typeface="+mn-lt"/>
                <a:cs typeface="+mn-lt"/>
              </a:rPr>
              <a:t>Tez </a:t>
            </a:r>
            <a:r>
              <a:rPr lang="tr-TR" sz="1800" b="1" dirty="0" smtClean="0">
                <a:ea typeface="+mn-lt"/>
                <a:cs typeface="+mn-lt"/>
              </a:rPr>
              <a:t>Danışmanı:</a:t>
            </a:r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r>
              <a:rPr lang="tr-TR" sz="2400" dirty="0">
                <a:ea typeface="+mn-lt"/>
                <a:cs typeface="+mn-lt"/>
              </a:rPr>
              <a:t>Dr. </a:t>
            </a:r>
            <a:r>
              <a:rPr lang="tr-TR" sz="2400" dirty="0" smtClean="0">
                <a:ea typeface="+mn-lt"/>
                <a:cs typeface="+mn-lt"/>
              </a:rPr>
              <a:t>Aykut </a:t>
            </a:r>
            <a:r>
              <a:rPr lang="tr-TR" sz="2400" dirty="0" err="1" smtClean="0">
                <a:ea typeface="+mn-lt"/>
                <a:cs typeface="+mn-lt"/>
              </a:rPr>
              <a:t>Angi</a:t>
            </a:r>
            <a:endParaRPr lang="tr-TR" sz="2400" dirty="0">
              <a:ea typeface="+mn-lt"/>
              <a:cs typeface="+mn-lt"/>
            </a:endParaRPr>
          </a:p>
          <a:p>
            <a:r>
              <a:rPr lang="tr-TR" sz="1800" b="1" dirty="0">
                <a:ea typeface="+mn-lt"/>
                <a:cs typeface="+mn-lt"/>
              </a:rPr>
              <a:t>Başlayış: </a:t>
            </a:r>
            <a:r>
              <a:rPr lang="tr-TR" sz="1800" dirty="0" smtClean="0">
                <a:ea typeface="+mn-lt"/>
                <a:cs typeface="+mn-lt"/>
              </a:rPr>
              <a:t>02.01.2023</a:t>
            </a:r>
          </a:p>
          <a:p>
            <a:r>
              <a:rPr lang="tr-TR" sz="1800" b="1" dirty="0" smtClean="0">
                <a:ea typeface="+mn-lt"/>
                <a:cs typeface="+mn-lt"/>
              </a:rPr>
              <a:t>Tez </a:t>
            </a:r>
            <a:r>
              <a:rPr lang="tr-TR" sz="1800" b="1" dirty="0">
                <a:ea typeface="+mn-lt"/>
                <a:cs typeface="+mn-lt"/>
              </a:rPr>
              <a:t>Konusu:</a:t>
            </a:r>
          </a:p>
          <a:p>
            <a:r>
              <a:rPr lang="tr-TR" sz="1800" b="1" dirty="0">
                <a:ea typeface="+mn-lt"/>
                <a:cs typeface="+mn-lt"/>
              </a:rPr>
              <a:t>Tez Danışanı:</a:t>
            </a: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26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936" y="3818240"/>
            <a:ext cx="1526480" cy="185016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937" y="1484784"/>
            <a:ext cx="1526480" cy="186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26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400" dirty="0" smtClean="0">
                <a:ea typeface="+mn-lt"/>
                <a:cs typeface="+mn-lt"/>
              </a:rPr>
              <a:t>Dr</a:t>
            </a:r>
            <a:r>
              <a:rPr lang="tr-TR" sz="2400" dirty="0">
                <a:ea typeface="+mn-lt"/>
                <a:cs typeface="+mn-lt"/>
              </a:rPr>
              <a:t>. </a:t>
            </a:r>
            <a:r>
              <a:rPr lang="tr-TR" sz="2400" dirty="0" smtClean="0">
                <a:ea typeface="+mn-lt"/>
                <a:cs typeface="+mn-lt"/>
              </a:rPr>
              <a:t>Yılmaz Mert Uğurlu</a:t>
            </a:r>
            <a:endParaRPr lang="tr-TR" sz="2400" dirty="0">
              <a:ea typeface="+mn-lt"/>
              <a:cs typeface="+mn-lt"/>
            </a:endParaRPr>
          </a:p>
          <a:p>
            <a:r>
              <a:rPr lang="tr-TR" sz="1800" b="1" dirty="0">
                <a:ea typeface="+mn-lt"/>
                <a:cs typeface="+mn-lt"/>
              </a:rPr>
              <a:t>Başlayış: </a:t>
            </a:r>
            <a:r>
              <a:rPr lang="tr-TR" sz="1800" dirty="0" smtClean="0">
                <a:ea typeface="+mn-lt"/>
                <a:cs typeface="+mn-lt"/>
              </a:rPr>
              <a:t>03.01.2023</a:t>
            </a:r>
            <a:endParaRPr lang="tr-TR" sz="1800" dirty="0">
              <a:ea typeface="+mn-lt"/>
              <a:cs typeface="+mn-lt"/>
            </a:endParaRPr>
          </a:p>
          <a:p>
            <a:r>
              <a:rPr lang="tr-TR" sz="1800" b="1" dirty="0">
                <a:ea typeface="+mn-lt"/>
                <a:cs typeface="+mn-lt"/>
              </a:rPr>
              <a:t>Tez Konusu:</a:t>
            </a:r>
          </a:p>
          <a:p>
            <a:r>
              <a:rPr lang="tr-TR" sz="1800" b="1" dirty="0">
                <a:ea typeface="+mn-lt"/>
                <a:cs typeface="+mn-lt"/>
              </a:rPr>
              <a:t>Tez Danışanı:</a:t>
            </a:r>
          </a:p>
          <a:p>
            <a:endParaRPr lang="tr-TR" sz="1800" dirty="0">
              <a:ea typeface="+mn-lt"/>
              <a:cs typeface="+mn-lt"/>
            </a:endParaRPr>
          </a:p>
          <a:p>
            <a:pPr lvl="0">
              <a:buClr>
                <a:srgbClr val="B13F9A"/>
              </a:buClr>
            </a:pPr>
            <a:r>
              <a:rPr lang="tr-TR" sz="2400" dirty="0">
                <a:solidFill>
                  <a:prstClr val="black"/>
                </a:solidFill>
              </a:rPr>
              <a:t>Dr. Kemal Olcay Kahraman</a:t>
            </a:r>
          </a:p>
          <a:p>
            <a:pPr lvl="0">
              <a:buClr>
                <a:srgbClr val="B13F9A"/>
              </a:buClr>
            </a:pPr>
            <a:r>
              <a:rPr lang="tr-TR" sz="1800" b="1" dirty="0">
                <a:solidFill>
                  <a:prstClr val="black"/>
                </a:solidFill>
              </a:rPr>
              <a:t>Başlayış: </a:t>
            </a:r>
            <a:r>
              <a:rPr lang="tr-TR" sz="1800" dirty="0">
                <a:solidFill>
                  <a:prstClr val="black"/>
                </a:solidFill>
              </a:rPr>
              <a:t>16.01.2023</a:t>
            </a:r>
          </a:p>
          <a:p>
            <a:pPr lvl="0">
              <a:buClr>
                <a:srgbClr val="B13F9A"/>
              </a:buClr>
            </a:pPr>
            <a:r>
              <a:rPr lang="tr-TR" sz="1800" b="1" dirty="0">
                <a:solidFill>
                  <a:prstClr val="black"/>
                </a:solidFill>
                <a:ea typeface="+mn-lt"/>
                <a:cs typeface="Times New Roman"/>
              </a:rPr>
              <a:t>Tez Konusu:</a:t>
            </a:r>
            <a:endParaRPr lang="tr-TR" sz="1800" b="1" dirty="0">
              <a:solidFill>
                <a:prstClr val="black"/>
              </a:solidFill>
            </a:endParaRPr>
          </a:p>
          <a:p>
            <a:pPr lvl="0">
              <a:buClr>
                <a:srgbClr val="B13F9A"/>
              </a:buClr>
            </a:pPr>
            <a:r>
              <a:rPr lang="tr-TR" sz="1800" b="1" dirty="0">
                <a:solidFill>
                  <a:prstClr val="black"/>
                </a:solidFill>
                <a:ea typeface="+mn-lt"/>
                <a:cs typeface="Times New Roman"/>
              </a:rPr>
              <a:t>Tez Danışmanı</a:t>
            </a:r>
            <a:r>
              <a:rPr lang="tr-TR" sz="1800" b="1" dirty="0" smtClean="0">
                <a:solidFill>
                  <a:prstClr val="black"/>
                </a:solidFill>
                <a:ea typeface="+mn-lt"/>
                <a:cs typeface="Times New Roman"/>
              </a:rPr>
              <a:t>:</a:t>
            </a:r>
            <a:endParaRPr lang="tr-TR" dirty="0" smtClean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27</a:t>
            </a:fld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684" y="1609725"/>
            <a:ext cx="1453176" cy="186275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4060" y="3880099"/>
            <a:ext cx="153632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13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874CCC-EAFB-3D4B-0E0C-F11EF284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C26666-C405-9CBB-BF1B-828D04BD9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tr-TR" sz="1800" dirty="0">
              <a:ea typeface="+mn-lt"/>
              <a:cs typeface="+mn-lt"/>
            </a:endParaRPr>
          </a:p>
          <a:p>
            <a:r>
              <a:rPr lang="tr-TR" sz="2400" dirty="0">
                <a:ea typeface="+mn-lt"/>
                <a:cs typeface="+mn-lt"/>
              </a:rPr>
              <a:t>Dr. </a:t>
            </a:r>
            <a:r>
              <a:rPr lang="tr-TR" sz="2400" dirty="0" smtClean="0">
                <a:ea typeface="+mn-lt"/>
                <a:cs typeface="+mn-lt"/>
              </a:rPr>
              <a:t>Yasin Rıfat Aydoğan</a:t>
            </a:r>
            <a:endParaRPr lang="tr-TR" sz="2400" dirty="0">
              <a:ea typeface="+mn-lt"/>
              <a:cs typeface="+mn-lt"/>
            </a:endParaRPr>
          </a:p>
          <a:p>
            <a:r>
              <a:rPr lang="tr-TR" sz="1800" dirty="0">
                <a:ea typeface="+mn-lt"/>
                <a:cs typeface="+mn-lt"/>
              </a:rPr>
              <a:t>Başlayış: 16.01.2023</a:t>
            </a:r>
          </a:p>
          <a:p>
            <a:r>
              <a:rPr lang="tr-TR" sz="1800" dirty="0">
                <a:ea typeface="+mn-lt"/>
                <a:cs typeface="+mn-lt"/>
              </a:rPr>
              <a:t>Tez Konusu:</a:t>
            </a:r>
          </a:p>
          <a:p>
            <a:r>
              <a:rPr lang="tr-TR" sz="1800" dirty="0">
                <a:ea typeface="+mn-lt"/>
                <a:cs typeface="+mn-lt"/>
              </a:rPr>
              <a:t>Tez Danışmanı:</a:t>
            </a:r>
          </a:p>
          <a:p>
            <a:endParaRPr lang="tr-TR" sz="1800" dirty="0" smtClean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 smtClean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 smtClean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 smtClean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  <a:p>
            <a:endParaRPr lang="tr-TR" sz="1800" dirty="0">
              <a:ea typeface="+mn-lt"/>
              <a:cs typeface="+mn-lt"/>
            </a:endParaRP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CA3467F8-B750-9498-2723-67F34730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/>
              <a:pPr>
                <a:defRPr/>
              </a:pPr>
              <a:t>28</a:t>
            </a:fld>
            <a:endParaRPr lang="tr-TR"/>
          </a:p>
        </p:txBody>
      </p:sp>
      <p:pic>
        <p:nvPicPr>
          <p:cNvPr id="6" name="Resim 5"/>
          <p:cNvPicPr/>
          <p:nvPr/>
        </p:nvPicPr>
        <p:blipFill rotWithShape="1">
          <a:blip r:embed="rId2"/>
          <a:srcRect l="31416" t="18225" r="31217" b="9465"/>
          <a:stretch/>
        </p:blipFill>
        <p:spPr bwMode="auto">
          <a:xfrm>
            <a:off x="6561646" y="1988840"/>
            <a:ext cx="1538746" cy="17474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5403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Çalışma Grupları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843463"/>
          </a:xfrm>
        </p:spPr>
        <p:txBody>
          <a:bodyPr/>
          <a:lstStyle/>
          <a:p>
            <a:r>
              <a:rPr lang="tr-TR" altLang="en-US" dirty="0"/>
              <a:t>Karaciğer Transplantasyonu</a:t>
            </a:r>
          </a:p>
          <a:p>
            <a:r>
              <a:rPr lang="tr-TR" altLang="en-US" dirty="0"/>
              <a:t>Minimal </a:t>
            </a:r>
            <a:r>
              <a:rPr lang="tr-TR" altLang="en-US" dirty="0" err="1"/>
              <a:t>İnvaziv</a:t>
            </a:r>
            <a:r>
              <a:rPr lang="tr-TR" altLang="en-US" dirty="0"/>
              <a:t> </a:t>
            </a:r>
            <a:r>
              <a:rPr lang="tr-TR" altLang="en-US" dirty="0" smtClean="0"/>
              <a:t>Cerrahi (</a:t>
            </a:r>
            <a:r>
              <a:rPr lang="tr-TR" altLang="en-US" dirty="0"/>
              <a:t>Robotik/</a:t>
            </a:r>
            <a:r>
              <a:rPr lang="tr-TR" altLang="en-US" dirty="0" err="1"/>
              <a:t>Laparoskopik</a:t>
            </a:r>
            <a:r>
              <a:rPr lang="tr-TR" altLang="en-US" dirty="0"/>
              <a:t>) </a:t>
            </a:r>
          </a:p>
          <a:p>
            <a:r>
              <a:rPr lang="tr-TR" altLang="en-US" dirty="0" err="1"/>
              <a:t>Hepatopankreatikobilier</a:t>
            </a:r>
            <a:r>
              <a:rPr lang="tr-TR" altLang="en-US" dirty="0"/>
              <a:t> Cerrahi</a:t>
            </a:r>
          </a:p>
          <a:p>
            <a:r>
              <a:rPr lang="tr-TR" altLang="en-US" dirty="0" err="1"/>
              <a:t>Kolorektal</a:t>
            </a:r>
            <a:r>
              <a:rPr lang="tr-TR" altLang="en-US" dirty="0"/>
              <a:t> Cerrahi</a:t>
            </a:r>
          </a:p>
          <a:p>
            <a:r>
              <a:rPr lang="tr-TR" altLang="en-US" dirty="0"/>
              <a:t>Meme Cerrahisi</a:t>
            </a:r>
          </a:p>
          <a:p>
            <a:r>
              <a:rPr lang="tr-TR" altLang="en-US" dirty="0"/>
              <a:t>Endokrin Cerrahi</a:t>
            </a:r>
          </a:p>
          <a:p>
            <a:r>
              <a:rPr lang="tr-TR" altLang="en-US" dirty="0"/>
              <a:t>Üst </a:t>
            </a:r>
            <a:r>
              <a:rPr lang="tr-TR" altLang="en-US" dirty="0" err="1"/>
              <a:t>Gastrointestinal</a:t>
            </a:r>
            <a:r>
              <a:rPr lang="tr-TR" altLang="en-US" dirty="0"/>
              <a:t> Sistem Cerrahisi</a:t>
            </a:r>
          </a:p>
          <a:p>
            <a:r>
              <a:rPr lang="tr-TR" altLang="en-US" dirty="0"/>
              <a:t>Günübirlik Cerrahi</a:t>
            </a:r>
          </a:p>
          <a:p>
            <a:r>
              <a:rPr lang="tr-TR" altLang="en-US" dirty="0"/>
              <a:t>Acil ve Travma Cerrahisi</a:t>
            </a:r>
          </a:p>
          <a:p>
            <a:r>
              <a:rPr lang="tr-TR" altLang="en-US" dirty="0" err="1"/>
              <a:t>Bariatrik</a:t>
            </a:r>
            <a:r>
              <a:rPr lang="tr-TR" altLang="en-US" dirty="0"/>
              <a:t> Cerrahi</a:t>
            </a:r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F9F4D3-0DF8-4FB6-8667-B5019AEA5C1A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29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3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08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Çalışma Grupları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061881"/>
              </p:ext>
            </p:extLst>
          </p:nvPr>
        </p:nvGraphicFramePr>
        <p:xfrm>
          <a:off x="424235" y="1307134"/>
          <a:ext cx="7572430" cy="5014870"/>
        </p:xfrm>
        <a:graphic>
          <a:graphicData uri="http://schemas.openxmlformats.org/drawingml/2006/table">
            <a:tbl>
              <a:tblPr/>
              <a:tblGrid>
                <a:gridCol w="3786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6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Gastrointestinal Tümörler: Kolon, Rektum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Ali Kılıç,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Dr.U.Buğan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6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Gastrointestinal Tümörler: Özofagus, Mide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Fikret Ezberci,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Suat Aktaş,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Dr.U.Buğan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Robotik Cerrahi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Fikret Ezberci,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Ali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Kılıç, Dr. Tolga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Canbak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7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Meme Hastalıkları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Fikret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Ezberci,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Mustafa Özbağrıaçık,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Sema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Yüksekdağ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Dr.Suat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 Aktaş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Tiroid ve Endokrin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Adnan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Özpek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Fıtık Cerrahisi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Fikret Ezberci, 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Abdullah Yıldız, Dr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. Metin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Yücel, Dr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. M. Kadir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Yıldırak,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Proktoloji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Ali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Kılıç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74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Hepatopankreatikobilier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 Cerrahi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Tolga Canbak,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Hüseyin Kerem Tolan,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Aylin Acar,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Dr.Uğur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Buğan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Bariatrik Cerrahi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M. Taha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Demirpolat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Fatih Başak, Dr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. Abdullah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Yıldız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57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Laparoskopik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Nissen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splenektomi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Abdullah Yıldız, Dr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. </a:t>
                      </a:r>
                      <a:r>
                        <a:rPr kumimoji="0" 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M.Taha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Demirpolat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Laparoskopik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adrenalektomi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Fikret Ezberci, </a:t>
                      </a:r>
                      <a:r>
                        <a:rPr kumimoji="0" 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Dr. </a:t>
                      </a: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Adnan </a:t>
                      </a:r>
                      <a:r>
                        <a:rPr kumimoji="0" lang="tr-TR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Özpek</a:t>
                      </a:r>
                      <a:endParaRPr kumimoji="0" lang="tr-TR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pitchFamily="3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Lokal Günübirlik Cerrahiler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475"/>
                        </a:spcBef>
                        <a:spcAft>
                          <a:spcPts val="475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pitchFamily="34" charset="0"/>
                        </a:rPr>
                        <a:t>Tüm cerrahlar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40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DB6A3D-65E9-4EE3-9CDB-6AE953F585E9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30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dirty="0"/>
              <a:t>Servis Krokisi</a:t>
            </a:r>
            <a:br>
              <a:rPr lang="tr-TR" dirty="0"/>
            </a:br>
            <a:endParaRPr lang="tr-TR" dirty="0"/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42521A-DA3B-4CE2-9FE4-3C25F579D9CD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31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1026" name="Picture 2" descr="C:\Users\umraniye\Desktop\Ekran Alıntısı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714356"/>
            <a:ext cx="7000924" cy="59005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2390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dirty="0"/>
              <a:t>Servis Krokisi -2</a:t>
            </a:r>
            <a:br>
              <a:rPr lang="tr-TR" dirty="0"/>
            </a:br>
            <a:endParaRPr lang="tr-TR" dirty="0"/>
          </a:p>
        </p:txBody>
      </p:sp>
      <p:sp>
        <p:nvSpPr>
          <p:cNvPr id="2048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42521A-DA3B-4CE2-9FE4-3C25F579D9CD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32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857232"/>
            <a:ext cx="7617184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Yatak sayısı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28596" y="1785926"/>
            <a:ext cx="7643192" cy="4843611"/>
          </a:xfrm>
        </p:spPr>
        <p:txBody>
          <a:bodyPr/>
          <a:lstStyle/>
          <a:p>
            <a:r>
              <a:rPr lang="en-US" altLang="en-US" sz="2000" b="1" dirty="0" smtClean="0"/>
              <a:t>2012</a:t>
            </a:r>
            <a:r>
              <a:rPr lang="tr-TR" altLang="en-US" sz="2000" b="1" dirty="0" smtClean="0"/>
              <a:t>-</a:t>
            </a:r>
            <a:r>
              <a:rPr lang="en-US" altLang="en-US" sz="2000" b="1" dirty="0" smtClean="0"/>
              <a:t>2015 </a:t>
            </a:r>
            <a:r>
              <a:rPr lang="en-US" altLang="en-US" sz="2000" b="1" dirty="0" err="1"/>
              <a:t>yılları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arası</a:t>
            </a:r>
            <a:r>
              <a:rPr lang="tr-TR" altLang="en-US" sz="2000" b="1" dirty="0"/>
              <a:t>:</a:t>
            </a:r>
            <a:r>
              <a:rPr lang="en-US" altLang="en-US" sz="2000" b="1" dirty="0"/>
              <a:t> 3</a:t>
            </a:r>
            <a:r>
              <a:rPr lang="tr-TR" altLang="en-US" sz="2000" b="1" dirty="0"/>
              <a:t>8</a:t>
            </a:r>
          </a:p>
          <a:p>
            <a:pPr lvl="1"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2 </a:t>
            </a:r>
            <a:r>
              <a:rPr lang="en-US" altLang="en-US" sz="2000" dirty="0" err="1">
                <a:solidFill>
                  <a:schemeClr val="tx1"/>
                </a:solidFill>
              </a:rPr>
              <a:t>yatak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günübirlik</a:t>
            </a:r>
            <a:r>
              <a:rPr lang="en-US" altLang="en-US" sz="2000" dirty="0">
                <a:solidFill>
                  <a:schemeClr val="tx1"/>
                </a:solidFill>
              </a:rPr>
              <a:t>, </a:t>
            </a:r>
            <a:endParaRPr lang="tr-TR" alt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2 </a:t>
            </a:r>
            <a:r>
              <a:rPr lang="en-US" altLang="en-US" sz="2000" dirty="0" err="1">
                <a:solidFill>
                  <a:schemeClr val="tx1"/>
                </a:solidFill>
              </a:rPr>
              <a:t>yatak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yakın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takip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şeklinde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planlı</a:t>
            </a:r>
            <a:endParaRPr lang="tr-TR" altLang="en-US" sz="20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tr-TR" altLang="en-US" sz="2000" dirty="0">
              <a:solidFill>
                <a:schemeClr val="tx1"/>
              </a:solidFill>
            </a:endParaRPr>
          </a:p>
          <a:p>
            <a:r>
              <a:rPr lang="en-US" altLang="en-US" sz="2000" b="1" dirty="0" smtClean="0"/>
              <a:t>2016</a:t>
            </a:r>
            <a:r>
              <a:rPr lang="tr-TR" altLang="en-US" sz="2000" b="1" dirty="0" smtClean="0"/>
              <a:t>-2022 </a:t>
            </a:r>
            <a:r>
              <a:rPr lang="tr-TR" altLang="en-US" sz="2000" b="1" dirty="0"/>
              <a:t>yılları arası:</a:t>
            </a:r>
            <a:r>
              <a:rPr lang="en-US" altLang="en-US" sz="2000" b="1" dirty="0"/>
              <a:t> </a:t>
            </a:r>
            <a:r>
              <a:rPr lang="tr-TR" altLang="en-US" sz="2000" b="1" dirty="0"/>
              <a:t>5</a:t>
            </a:r>
            <a:r>
              <a:rPr lang="en-US" altLang="en-US" sz="2000" b="1" dirty="0"/>
              <a:t>3 </a:t>
            </a:r>
            <a:endParaRPr lang="tr-TR" altLang="en-US" sz="2000" b="1" dirty="0"/>
          </a:p>
          <a:p>
            <a:pPr lvl="1"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2 </a:t>
            </a:r>
            <a:r>
              <a:rPr lang="en-US" altLang="en-US" sz="2000" dirty="0" err="1">
                <a:solidFill>
                  <a:schemeClr val="tx1"/>
                </a:solidFill>
              </a:rPr>
              <a:t>yatak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günübirlik</a:t>
            </a:r>
            <a:r>
              <a:rPr lang="en-US" altLang="en-US" sz="2000" dirty="0">
                <a:solidFill>
                  <a:schemeClr val="tx1"/>
                </a:solidFill>
              </a:rPr>
              <a:t>, </a:t>
            </a:r>
            <a:endParaRPr lang="tr-TR" alt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</a:rPr>
              <a:t>2 </a:t>
            </a:r>
            <a:r>
              <a:rPr lang="en-US" altLang="en-US" sz="2000" dirty="0" err="1">
                <a:solidFill>
                  <a:schemeClr val="tx1"/>
                </a:solidFill>
              </a:rPr>
              <a:t>yatak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yakın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takip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</a:rPr>
              <a:t>şeklinde</a:t>
            </a:r>
            <a:r>
              <a:rPr lang="en-US" altLang="en-US" sz="2000" dirty="0">
                <a:solidFill>
                  <a:schemeClr val="tx1"/>
                </a:solidFill>
              </a:rPr>
              <a:t> 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planlı</a:t>
            </a:r>
            <a:endParaRPr lang="tr-TR" altLang="en-US" sz="20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tr-TR" altLang="en-US" sz="2000" dirty="0">
              <a:solidFill>
                <a:schemeClr val="tx1"/>
              </a:solidFill>
            </a:endParaRPr>
          </a:p>
          <a:p>
            <a:r>
              <a:rPr lang="tr-TR" altLang="en-US" sz="2000" b="1" dirty="0" smtClean="0"/>
              <a:t>2022 </a:t>
            </a:r>
            <a:r>
              <a:rPr lang="tr-TR" altLang="en-US" sz="2000" b="1" dirty="0"/>
              <a:t>sonrası</a:t>
            </a:r>
            <a:r>
              <a:rPr lang="tr-TR" altLang="en-US" sz="2000" b="1" dirty="0" smtClean="0"/>
              <a:t>: 56 </a:t>
            </a:r>
            <a:endParaRPr lang="tr-TR" altLang="en-US" sz="2000" b="1" dirty="0"/>
          </a:p>
          <a:p>
            <a:pPr lvl="1">
              <a:buFont typeface="Arial" pitchFamily="34" charset="0"/>
              <a:buChar char="•"/>
            </a:pPr>
            <a:r>
              <a:rPr lang="tr-TR" altLang="en-US" sz="2000" dirty="0" smtClean="0">
                <a:solidFill>
                  <a:schemeClr val="tx1"/>
                </a:solidFill>
              </a:rPr>
              <a:t>39 </a:t>
            </a:r>
            <a:r>
              <a:rPr lang="tr-TR" altLang="en-US" sz="2000" dirty="0">
                <a:solidFill>
                  <a:schemeClr val="tx1"/>
                </a:solidFill>
              </a:rPr>
              <a:t>Genel Cerrahi </a:t>
            </a:r>
            <a:r>
              <a:rPr lang="tr-TR" altLang="en-US" sz="2000" dirty="0" smtClean="0">
                <a:solidFill>
                  <a:schemeClr val="tx1"/>
                </a:solidFill>
              </a:rPr>
              <a:t>Servisi yatağı</a:t>
            </a:r>
          </a:p>
          <a:p>
            <a:pPr lvl="1">
              <a:buFont typeface="Arial" pitchFamily="34" charset="0"/>
              <a:buChar char="•"/>
            </a:pPr>
            <a:r>
              <a:rPr lang="tr-TR" altLang="en-US" sz="2000" dirty="0" smtClean="0">
                <a:solidFill>
                  <a:schemeClr val="tx1"/>
                </a:solidFill>
              </a:rPr>
              <a:t>4</a:t>
            </a:r>
            <a:r>
              <a:rPr lang="en-US" altLang="en-US" sz="2000" dirty="0" smtClean="0">
                <a:solidFill>
                  <a:schemeClr val="tx1"/>
                </a:solidFill>
              </a:rPr>
              <a:t> </a:t>
            </a:r>
            <a:r>
              <a:rPr lang="tr-TR" altLang="en-US" sz="2000" dirty="0" smtClean="0">
                <a:solidFill>
                  <a:schemeClr val="tx1"/>
                </a:solidFill>
              </a:rPr>
              <a:t>G</a:t>
            </a:r>
            <a:r>
              <a:rPr lang="en-US" altLang="en-US" sz="2000" dirty="0" err="1" smtClean="0">
                <a:solidFill>
                  <a:schemeClr val="tx1"/>
                </a:solidFill>
              </a:rPr>
              <a:t>ünübirlik</a:t>
            </a:r>
            <a:r>
              <a:rPr lang="tr-TR" altLang="en-US" sz="2000" dirty="0" smtClean="0">
                <a:solidFill>
                  <a:schemeClr val="tx1"/>
                </a:solidFill>
              </a:rPr>
              <a:t> yatak</a:t>
            </a:r>
            <a:endParaRPr lang="tr-TR" alt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tr-TR" altLang="en-US" sz="2000" dirty="0">
                <a:solidFill>
                  <a:schemeClr val="tx1"/>
                </a:solidFill>
              </a:rPr>
              <a:t>8 Organ Nakli Servisi </a:t>
            </a:r>
            <a:r>
              <a:rPr lang="tr-TR" altLang="en-US" sz="2000" dirty="0" smtClean="0">
                <a:solidFill>
                  <a:schemeClr val="tx1"/>
                </a:solidFill>
              </a:rPr>
              <a:t>yatağı</a:t>
            </a:r>
            <a:endParaRPr lang="tr-TR" altLang="en-US" sz="2000" dirty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tr-TR" altLang="en-US" sz="2000" dirty="0">
                <a:solidFill>
                  <a:schemeClr val="tx1"/>
                </a:solidFill>
              </a:rPr>
              <a:t>5 1.düzey yoğun bakım </a:t>
            </a:r>
            <a:r>
              <a:rPr lang="tr-TR" altLang="en-US" sz="2000" dirty="0" smtClean="0">
                <a:solidFill>
                  <a:schemeClr val="tx1"/>
                </a:solidFill>
              </a:rPr>
              <a:t>yatağı</a:t>
            </a:r>
            <a:endParaRPr lang="en-US" altLang="en-US" sz="2000" dirty="0">
              <a:solidFill>
                <a:schemeClr val="tx1"/>
              </a:solidFill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30F94-20B7-4532-9B9D-B07AFE0C0E5D}" type="slidenum">
              <a:rPr lang="tr-TR" altLang="en-US" smtClean="0"/>
              <a:pPr/>
              <a:t>33</a:t>
            </a:fld>
            <a:endParaRPr lang="tr-TR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Doktorlar için oda</a:t>
            </a:r>
            <a:r>
              <a:rPr sz="3200"/>
              <a:t> </a:t>
            </a:r>
            <a:r>
              <a:rPr sz="3200" err="1"/>
              <a:t>sayısı</a:t>
            </a:r>
            <a:endParaRPr sz="320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3819539"/>
          </a:xfrm>
        </p:spPr>
        <p:txBody>
          <a:bodyPr/>
          <a:lstStyle/>
          <a:p>
            <a:r>
              <a:rPr lang="tr-TR" altLang="en-US" dirty="0"/>
              <a:t>1 Eğitim Sorumlusu odası</a:t>
            </a:r>
          </a:p>
          <a:p>
            <a:r>
              <a:rPr lang="tr-TR" altLang="en-US" dirty="0" smtClean="0"/>
              <a:t>5 </a:t>
            </a:r>
            <a:r>
              <a:rPr lang="tr-TR" altLang="en-US" dirty="0"/>
              <a:t>Uzman Doktor odası</a:t>
            </a:r>
          </a:p>
          <a:p>
            <a:r>
              <a:rPr lang="tr-TR" altLang="en-US" dirty="0"/>
              <a:t>2 Asistan Doktor odası</a:t>
            </a:r>
          </a:p>
          <a:p>
            <a:r>
              <a:rPr lang="tr-TR" altLang="en-US" dirty="0"/>
              <a:t>Araştırma odası</a:t>
            </a:r>
            <a:endParaRPr lang="en-US" altLang="en-US" dirty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30F94-20B7-4532-9B9D-B07AFE0C0E5D}" type="slidenum">
              <a:rPr lang="tr-TR" altLang="en-US" smtClean="0">
                <a:cs typeface="Arial" charset="0"/>
              </a:rPr>
              <a:pPr/>
              <a:t>34</a:t>
            </a:fld>
            <a:endParaRPr lang="tr-TR" altLang="en-US" dirty="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smtClean="0"/>
              <a:pPr>
                <a:defRPr/>
              </a:pPr>
              <a:t>35</a:t>
            </a:fld>
            <a:endParaRPr lang="tr-TR"/>
          </a:p>
        </p:txBody>
      </p:sp>
      <p:pic>
        <p:nvPicPr>
          <p:cNvPr id="10243" name="Picture 3" descr="C:\Users\Genel Cerrahi\Downloads\Çalışma Yeri List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8340847" cy="58966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smtClean="0"/>
              <a:pPr>
                <a:defRPr/>
              </a:pPr>
              <a:t>36</a:t>
            </a:fld>
            <a:endParaRPr lang="tr-TR"/>
          </a:p>
        </p:txBody>
      </p:sp>
      <p:pic>
        <p:nvPicPr>
          <p:cNvPr id="11266" name="Picture 2" descr="C:\Users\Genel Cerrahi\Downloads\thumbnail_Ekran Resmi 2022-12-19 - 12.32.4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6"/>
            <a:ext cx="8161934" cy="43895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Hizmet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462481"/>
          </a:xfrm>
        </p:spPr>
        <p:txBody>
          <a:bodyPr/>
          <a:lstStyle/>
          <a:p>
            <a:pPr eaLnBrk="1" hangingPunct="1"/>
            <a:r>
              <a:rPr lang="tr-TR" altLang="en-US" sz="2000" dirty="0"/>
              <a:t>Asistan çalışma programı</a:t>
            </a:r>
          </a:p>
          <a:p>
            <a:pPr lvl="1" eaLnBrk="1" hangingPunct="1"/>
            <a:r>
              <a:rPr lang="tr-TR" altLang="en-US" dirty="0"/>
              <a:t>Haftalık </a:t>
            </a:r>
          </a:p>
          <a:p>
            <a:pPr lvl="2" eaLnBrk="1" hangingPunct="1"/>
            <a:r>
              <a:rPr lang="tr-TR" altLang="en-US" dirty="0"/>
              <a:t>1.5 gün Servis (%30), </a:t>
            </a:r>
          </a:p>
          <a:p>
            <a:pPr lvl="2" eaLnBrk="1" hangingPunct="1"/>
            <a:r>
              <a:rPr lang="tr-TR" altLang="en-US" dirty="0"/>
              <a:t>1.5 gün Ameliyat (%30),  </a:t>
            </a:r>
          </a:p>
          <a:p>
            <a:pPr lvl="2" eaLnBrk="1" hangingPunct="1"/>
            <a:r>
              <a:rPr lang="tr-TR" altLang="en-US" dirty="0"/>
              <a:t>1 gün Poliklinik (%20), </a:t>
            </a:r>
          </a:p>
          <a:p>
            <a:pPr lvl="2" eaLnBrk="1" hangingPunct="1"/>
            <a:r>
              <a:rPr lang="tr-TR" altLang="en-US" dirty="0"/>
              <a:t>Yarın gün endoskopi(%10), </a:t>
            </a:r>
          </a:p>
          <a:p>
            <a:pPr lvl="2" eaLnBrk="1" hangingPunct="1"/>
            <a:r>
              <a:rPr lang="tr-TR" altLang="en-US" dirty="0"/>
              <a:t>Yarım gün Klinik Eğitim Toplantıları (%10)</a:t>
            </a:r>
          </a:p>
          <a:p>
            <a:pPr lvl="1" eaLnBrk="1" hangingPunct="1"/>
            <a:r>
              <a:rPr lang="tr-TR" altLang="en-US" dirty="0">
                <a:solidFill>
                  <a:schemeClr val="tx1"/>
                </a:solidFill>
              </a:rPr>
              <a:t>Kliniğimizde asistanlar en fazla 8 nöbet tutmaktadır. Nöbet sayıları kıdeme uygun düzenlenmektedir.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6C200E-364A-4113-8190-46B9BA4A3A8A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37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7643813" cy="876300"/>
          </a:xfrm>
        </p:spPr>
        <p:txBody>
          <a:bodyPr/>
          <a:lstStyle/>
          <a:p>
            <a:pPr>
              <a:defRPr/>
            </a:pPr>
            <a:r>
              <a:rPr lang="tr-TR" dirty="0"/>
              <a:t>Poliklinik sayıları</a:t>
            </a:r>
            <a:endParaRPr dirty="0"/>
          </a:p>
        </p:txBody>
      </p:sp>
      <p:sp>
        <p:nvSpPr>
          <p:cNvPr id="1850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9769B9-2AF1-494A-B013-5BA2DA56045F}" type="slidenum">
              <a:rPr lang="tr-TR" altLang="en-US" smtClean="0">
                <a:cs typeface="Arial" charset="0"/>
              </a:rPr>
              <a:pPr/>
              <a:t>38</a:t>
            </a:fld>
            <a:endParaRPr lang="tr-TR" altLang="en-US">
              <a:cs typeface="Arial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7465"/>
              </p:ext>
            </p:extLst>
          </p:nvPr>
        </p:nvGraphicFramePr>
        <p:xfrm>
          <a:off x="0" y="836712"/>
          <a:ext cx="8388424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İstatistikler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4</a:t>
            </a:fld>
            <a:endParaRPr lang="tr-TR"/>
          </a:p>
        </p:txBody>
      </p:sp>
      <p:pic>
        <p:nvPicPr>
          <p:cNvPr id="3" name="Resim 2"/>
          <p:cNvPicPr/>
          <p:nvPr/>
        </p:nvPicPr>
        <p:blipFill rotWithShape="1">
          <a:blip r:embed="rId2"/>
          <a:srcRect l="29100" t="23222" r="28902" b="33274"/>
          <a:stretch/>
        </p:blipFill>
        <p:spPr bwMode="auto">
          <a:xfrm>
            <a:off x="166687" y="862012"/>
            <a:ext cx="8810625" cy="51339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32077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Yıllık Yatan Hasta Sayısı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8501090" y="857232"/>
            <a:ext cx="588962" cy="228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42521A-DA3B-4CE2-9FE4-3C25F579D9CD}" type="slidenum">
              <a:rPr kumimoji="0" lang="tr-TR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tr-TR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Franklin Gothic Book" pitchFamily="34" charset="0"/>
              <a:ea typeface="+mn-ea"/>
              <a:cs typeface="Arial" charset="0"/>
            </a:endParaRPr>
          </a:p>
        </p:txBody>
      </p:sp>
      <p:graphicFrame>
        <p:nvGraphicFramePr>
          <p:cNvPr id="8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914418"/>
              </p:ext>
            </p:extLst>
          </p:nvPr>
        </p:nvGraphicFramePr>
        <p:xfrm>
          <a:off x="571472" y="1571613"/>
          <a:ext cx="6429420" cy="4018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3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6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0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r>
                        <a:rPr lang="tr-TR" sz="2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Yıl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30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4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      4.792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94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      5.239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94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      5.708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94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2020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      4.555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94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      4.953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94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2022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       4.193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Başlık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Acil/Travma Yatan Hasta Sayısı</a:t>
            </a:r>
          </a:p>
        </p:txBody>
      </p:sp>
      <p:sp>
        <p:nvSpPr>
          <p:cNvPr id="389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10A789-5A40-4CCA-8C22-A6D5E99FEF3A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41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2657239"/>
              </p:ext>
            </p:extLst>
          </p:nvPr>
        </p:nvGraphicFramePr>
        <p:xfrm>
          <a:off x="500034" y="1643050"/>
          <a:ext cx="6357983" cy="3973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9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8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54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  <a:latin typeface="Calibri" panose="020F0502020204030204" pitchFamily="34" charset="0"/>
                        </a:rPr>
                        <a:t>Yıl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</a:rPr>
                        <a:t>Acil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 /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</a:rPr>
                        <a:t>Travma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</a:rPr>
                        <a:t>sayısı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9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1987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9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79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1852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9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9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9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1479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Haftalık ameliyat masa sayısı 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395288" y="1628775"/>
            <a:ext cx="7643812" cy="3800489"/>
          </a:xfrm>
        </p:spPr>
        <p:txBody>
          <a:bodyPr/>
          <a:lstStyle/>
          <a:p>
            <a:pPr lvl="1" eaLnBrk="1" hangingPunct="1">
              <a:buNone/>
            </a:pPr>
            <a:r>
              <a:rPr lang="tr-TR" altLang="en-US" sz="2600" b="1" dirty="0">
                <a:solidFill>
                  <a:schemeClr val="tx1"/>
                </a:solidFill>
              </a:rPr>
              <a:t>Toplam: </a:t>
            </a:r>
            <a:r>
              <a:rPr lang="tr-TR" altLang="en-US" sz="2600" b="1" dirty="0" smtClean="0">
                <a:solidFill>
                  <a:schemeClr val="tx1"/>
                </a:solidFill>
              </a:rPr>
              <a:t>16 </a:t>
            </a:r>
            <a:r>
              <a:rPr lang="tr-TR" altLang="en-US" sz="2600" b="1" dirty="0">
                <a:solidFill>
                  <a:schemeClr val="tx1"/>
                </a:solidFill>
              </a:rPr>
              <a:t>oda</a:t>
            </a:r>
          </a:p>
          <a:p>
            <a:pPr lvl="1" eaLnBrk="1" hangingPunct="1">
              <a:buNone/>
            </a:pPr>
            <a:r>
              <a:rPr lang="tr-TR" altLang="en-US" sz="2600" dirty="0">
                <a:solidFill>
                  <a:schemeClr val="tx1"/>
                </a:solidFill>
              </a:rPr>
              <a:t>Pazartesi 		3 ameliyat odası,</a:t>
            </a:r>
          </a:p>
          <a:p>
            <a:pPr lvl="1" eaLnBrk="1" hangingPunct="1">
              <a:buNone/>
            </a:pPr>
            <a:r>
              <a:rPr lang="tr-TR" altLang="en-US" sz="2600" dirty="0">
                <a:solidFill>
                  <a:schemeClr val="tx1"/>
                </a:solidFill>
              </a:rPr>
              <a:t>Salı 			3,5 ameliyat odası,</a:t>
            </a:r>
          </a:p>
          <a:p>
            <a:pPr lvl="1" eaLnBrk="1" hangingPunct="1">
              <a:buNone/>
            </a:pPr>
            <a:r>
              <a:rPr lang="tr-TR" altLang="en-US" sz="2600" dirty="0">
                <a:solidFill>
                  <a:schemeClr val="tx1"/>
                </a:solidFill>
              </a:rPr>
              <a:t>	</a:t>
            </a:r>
            <a:r>
              <a:rPr lang="tr-TR" altLang="en-US" sz="2000" dirty="0">
                <a:solidFill>
                  <a:schemeClr val="tx1"/>
                </a:solidFill>
              </a:rPr>
              <a:t>(Lokal masası için yarım </a:t>
            </a:r>
            <a:r>
              <a:rPr lang="tr-TR" altLang="en-US" sz="2000" dirty="0" smtClean="0">
                <a:solidFill>
                  <a:schemeClr val="tx1"/>
                </a:solidFill>
              </a:rPr>
              <a:t>gün)</a:t>
            </a:r>
            <a:endParaRPr lang="tr-TR" altLang="en-US" sz="2600" dirty="0">
              <a:solidFill>
                <a:schemeClr val="tx1"/>
              </a:solidFill>
            </a:endParaRPr>
          </a:p>
          <a:p>
            <a:pPr lvl="1" eaLnBrk="1" hangingPunct="1">
              <a:buNone/>
            </a:pPr>
            <a:r>
              <a:rPr lang="tr-TR" altLang="en-US" sz="2600" dirty="0">
                <a:solidFill>
                  <a:schemeClr val="tx1"/>
                </a:solidFill>
              </a:rPr>
              <a:t>Çarşamba 		3,5 ameliyat odası,</a:t>
            </a:r>
          </a:p>
          <a:p>
            <a:pPr lvl="1" eaLnBrk="1" hangingPunct="1">
              <a:buNone/>
            </a:pPr>
            <a:r>
              <a:rPr lang="tr-TR" altLang="en-US" sz="2600" dirty="0" smtClean="0">
                <a:solidFill>
                  <a:schemeClr val="tx1"/>
                </a:solidFill>
              </a:rPr>
              <a:t>Perşembe </a:t>
            </a:r>
            <a:r>
              <a:rPr lang="tr-TR" altLang="en-US" sz="2600" dirty="0">
                <a:solidFill>
                  <a:schemeClr val="tx1"/>
                </a:solidFill>
              </a:rPr>
              <a:t>		3 ameliyat odası,</a:t>
            </a:r>
          </a:p>
          <a:p>
            <a:pPr lvl="1" eaLnBrk="1" hangingPunct="1">
              <a:buNone/>
            </a:pPr>
            <a:r>
              <a:rPr lang="tr-TR" altLang="en-US" sz="2600" dirty="0">
                <a:solidFill>
                  <a:schemeClr val="tx1"/>
                </a:solidFill>
              </a:rPr>
              <a:t>Cuma yarım gün 	3 ameliyat odası.</a:t>
            </a:r>
          </a:p>
          <a:p>
            <a:pPr lvl="1" eaLnBrk="1" hangingPunct="1">
              <a:buNone/>
            </a:pPr>
            <a:r>
              <a:rPr lang="tr-TR" altLang="en-US" sz="2000" dirty="0">
                <a:solidFill>
                  <a:prstClr val="black"/>
                </a:solidFill>
              </a:rPr>
              <a:t>	(Ayda 2 Cuma 1 masa robotik cerrahi)</a:t>
            </a:r>
            <a:endParaRPr lang="tr-TR" altLang="en-US" sz="2600" dirty="0">
              <a:solidFill>
                <a:schemeClr val="tx1"/>
              </a:solidFill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ADF3B1-6EC5-495C-93F1-48D6C2C24B61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42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Günü birlik ameliyat olanakları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843463"/>
          </a:xfrm>
        </p:spPr>
        <p:txBody>
          <a:bodyPr/>
          <a:lstStyle/>
          <a:p>
            <a:pPr algn="just" eaLnBrk="1" hangingPunct="1"/>
            <a:r>
              <a:rPr lang="tr-TR" altLang="en-US" dirty="0" err="1"/>
              <a:t>Pilonidal</a:t>
            </a:r>
            <a:r>
              <a:rPr lang="tr-TR" altLang="en-US" dirty="0"/>
              <a:t> sinüs, lipom </a:t>
            </a:r>
            <a:r>
              <a:rPr lang="tr-TR" altLang="en-US" dirty="0" err="1"/>
              <a:t>eksizyonu</a:t>
            </a:r>
            <a:r>
              <a:rPr lang="tr-TR" altLang="en-US" dirty="0"/>
              <a:t> gibi ameliyatlar </a:t>
            </a:r>
            <a:r>
              <a:rPr lang="tr-TR" altLang="en-US" dirty="0" smtClean="0"/>
              <a:t>salı </a:t>
            </a:r>
            <a:r>
              <a:rPr lang="tr-TR" altLang="en-US" dirty="0"/>
              <a:t>günleri günü birlik olarak gerçekleştirilmektedir. </a:t>
            </a:r>
          </a:p>
          <a:p>
            <a:pPr algn="just" eaLnBrk="1" hangingPunct="1"/>
            <a:endParaRPr lang="tr-TR" altLang="en-US" dirty="0"/>
          </a:p>
          <a:p>
            <a:pPr algn="just" eaLnBrk="1" hangingPunct="1"/>
            <a:r>
              <a:rPr lang="tr-TR" altLang="en-US" dirty="0"/>
              <a:t>Ayrıca </a:t>
            </a:r>
            <a:r>
              <a:rPr lang="tr-TR" altLang="en-US" dirty="0" err="1"/>
              <a:t>eksizyonel</a:t>
            </a:r>
            <a:r>
              <a:rPr lang="tr-TR" altLang="en-US" dirty="0"/>
              <a:t> biyopsiler için polikliniklerde 2 masalı biyopsi odası mevcuttur.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75A0A6-E333-439A-AC94-1B701466CB0F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43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55038" y="823913"/>
            <a:ext cx="588962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42521A-DA3B-4CE2-9FE4-3C25F579D9CD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44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20675"/>
            <a:ext cx="7643813" cy="750871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eaLnBrk="0" hangingPunct="0">
              <a:defRPr/>
            </a:pPr>
            <a:r>
              <a:rPr kumimoji="0" lang="en-US" sz="3200" b="1" i="0" u="none" strike="noStrike" kern="1200" cap="none" spc="0" normalizeH="0" baseline="0" noProof="0" dirty="0" err="1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Yıllık</a:t>
            </a:r>
            <a:r>
              <a:rPr lang="en-US" sz="3200" b="1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Ameliyat</a:t>
            </a:r>
            <a:r>
              <a:rPr lang="tr-TR" sz="3200" b="1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Sayısı</a:t>
            </a:r>
            <a:endParaRPr kumimoji="0" lang="en-US" sz="3200" b="1" i="0" u="none" strike="noStrike" kern="1200" cap="none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6333599"/>
              </p:ext>
            </p:extLst>
          </p:nvPr>
        </p:nvGraphicFramePr>
        <p:xfrm>
          <a:off x="571472" y="1357296"/>
          <a:ext cx="7673557" cy="4691617"/>
        </p:xfrm>
        <a:graphic>
          <a:graphicData uri="http://schemas.openxmlformats.org/drawingml/2006/table">
            <a:tbl>
              <a:tblPr/>
              <a:tblGrid>
                <a:gridCol w="3835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7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231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rgbClr val="F9B639"/>
                        </a:buClr>
                        <a:buSzPct val="80000"/>
                        <a:buFont typeface="Wingdings 2" pitchFamily="18" charset="2"/>
                        <a:defRPr sz="2100">
                          <a:solidFill>
                            <a:srgbClr val="6C6C6C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F9B639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9B639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rgbClr val="6C6C6C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F9B639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F9B639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F9B639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F9B639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F9B639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Yıl</a:t>
                      </a: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tx2"/>
                        </a:buClr>
                        <a:buSzPct val="73000"/>
                        <a:buFont typeface="Wingdings 2" pitchFamily="18" charset="2"/>
                        <a:defRPr sz="22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rgbClr val="F9B639"/>
                        </a:buClr>
                        <a:buSzPct val="80000"/>
                        <a:buFont typeface="Wingdings 2" pitchFamily="18" charset="2"/>
                        <a:defRPr sz="2100">
                          <a:solidFill>
                            <a:srgbClr val="6C6C6C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ts val="400"/>
                        </a:spcBef>
                        <a:buClr>
                          <a:srgbClr val="F9B639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9B639"/>
                        </a:buClr>
                        <a:buSzPct val="80000"/>
                        <a:buFont typeface="Wingdings 2" pitchFamily="18" charset="2"/>
                        <a:defRPr>
                          <a:solidFill>
                            <a:srgbClr val="6C6C6C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F9B639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F9B639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F9B639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F9B639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F9B639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E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02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5186370" cy="69671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Ameliyat gruplarına göre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86447" y="288799"/>
          <a:ext cx="2428891" cy="14705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6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644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100" u="none" strike="noStrike" dirty="0">
                          <a:effectLst/>
                        </a:rPr>
                        <a:t>AMELİYAT VE GİRİŞİM TANIMLARI</a:t>
                      </a:r>
                      <a:endParaRPr lang="tr-TR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</a:rPr>
                        <a:t>Puan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3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</a:rPr>
                        <a:t>A. Özellikli ameliyatlar 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</a:rPr>
                        <a:t>900-5000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9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</a:rPr>
                        <a:t>B. Özel ameliyatlar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</a:rPr>
                        <a:t>500-899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9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</a:rPr>
                        <a:t>C. Büyük ameliyatlar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</a:rPr>
                        <a:t>300-499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9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</a:rPr>
                        <a:t>D. Orta ameliyatlar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</a:rPr>
                        <a:t>150-299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95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</a:rPr>
                        <a:t>E. Küçük ameliyatlar 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u="none" strike="noStrike" dirty="0">
                          <a:effectLst/>
                        </a:rPr>
                        <a:t>0-149</a:t>
                      </a:r>
                      <a:endParaRPr lang="tr-T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6" marR="9526" marT="953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79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71643E-BD91-4AAA-B460-3DE4907AF2C0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45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  <p:graphicFrame>
        <p:nvGraphicFramePr>
          <p:cNvPr id="6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356203"/>
              </p:ext>
            </p:extLst>
          </p:nvPr>
        </p:nvGraphicFramePr>
        <p:xfrm>
          <a:off x="467544" y="1988840"/>
          <a:ext cx="7848872" cy="3944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14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8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09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4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655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Yıl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spc="-5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 Grubu Ameliyatlar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 Grubu Ameliyatlar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spc="-1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 Grubu Ameliyatlar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spc="-5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 Grubu Ameliyatlar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spc="-25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 Grubu Ameliyatlar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spc="-25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Toplam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2018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2829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10712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2019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2020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1717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1602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6332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2021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1905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1323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7049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2022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861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6362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55038" y="823913"/>
            <a:ext cx="588962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42521A-DA3B-4CE2-9FE4-3C25F579D9CD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46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320675"/>
            <a:ext cx="7643813" cy="750871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lvl="0" eaLnBrk="0" hangingPunct="0">
              <a:defRPr/>
            </a:pPr>
            <a:r>
              <a:rPr lang="en-US" sz="3200" b="1" dirty="0" err="1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Ameliyat</a:t>
            </a:r>
            <a:r>
              <a:rPr lang="tr-TR" sz="3200" b="1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latin typeface="+mj-lt"/>
                <a:ea typeface="+mj-ea"/>
                <a:cs typeface="+mj-cs"/>
              </a:rPr>
              <a:t> </a:t>
            </a:r>
            <a:r>
              <a:rPr kumimoji="0" lang="tr-TR" sz="3200" b="1" i="0" u="none" strike="noStrike" kern="1200" cap="none" spc="0" normalizeH="0" baseline="0" noProof="0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+mj-lt"/>
                <a:ea typeface="+mj-ea"/>
                <a:cs typeface="+mj-cs"/>
              </a:rPr>
              <a:t>gruplarına göre - %</a:t>
            </a:r>
            <a:endParaRPr kumimoji="0" lang="en-US" sz="3200" b="1" i="0" u="none" strike="noStrike" kern="1200" cap="none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gradFill>
                <a:gsLst>
                  <a:gs pos="0">
                    <a:schemeClr val="accent4">
                      <a:tint val="13000"/>
                    </a:schemeClr>
                  </a:gs>
                  <a:gs pos="10000">
                    <a:schemeClr val="accent4">
                      <a:tint val="20000"/>
                    </a:schemeClr>
                  </a:gs>
                  <a:gs pos="49000">
                    <a:schemeClr val="accent4">
                      <a:tint val="70000"/>
                    </a:schemeClr>
                  </a:gs>
                  <a:gs pos="50000">
                    <a:schemeClr val="accent4">
                      <a:tint val="97000"/>
                    </a:schemeClr>
                  </a:gs>
                  <a:gs pos="100000">
                    <a:schemeClr val="accent4">
                      <a:tint val="20000"/>
                    </a:schemeClr>
                  </a:gs>
                </a:gsLst>
                <a:lin ang="5400000" scaled="1"/>
              </a:gra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983908"/>
              </p:ext>
            </p:extLst>
          </p:nvPr>
        </p:nvGraphicFramePr>
        <p:xfrm>
          <a:off x="500035" y="1428736"/>
          <a:ext cx="7828542" cy="4545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9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67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94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02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493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8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Yıl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spc="-5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 Grubu Ameliyatlar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 Grubu Ameliyatlar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spc="-1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 Grubu Ameliyatlar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spc="-5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 Grubu Ameliyatlar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tr-TR" sz="1600" spc="-25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 Grubu Ameliyatlar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4" marR="6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US" sz="18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Toplam</a:t>
                      </a:r>
                      <a:endParaRPr lang="en-US" sz="1800" b="1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67" marR="6856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37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2017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24,4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17,4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16,6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38,1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37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2018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5,7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19,4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32,0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937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2019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6,4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27,7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17,6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37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8,6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19,8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19,2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25,3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937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2021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7,1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27,0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20,9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26,2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9378">
                <a:tc>
                  <a:txBody>
                    <a:bodyPr/>
                    <a:lstStyle/>
                    <a:p>
                      <a:pPr algn="ctr" fontAlgn="b"/>
                      <a:r>
                        <a:rPr lang="tr-TR" sz="1800" b="1" i="0" u="none" strike="noStrike" dirty="0">
                          <a:solidFill>
                            <a:schemeClr val="bg1"/>
                          </a:solidFill>
                          <a:latin typeface="+mj-lt"/>
                        </a:rPr>
                        <a:t>2022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7,2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21,6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28,8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13,5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1600" b="1" i="0" u="none" strike="noStrik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604918" cy="63408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altLang="tr-TR" sz="3200" dirty="0">
                <a:solidFill>
                  <a:schemeClr val="tx2"/>
                </a:solidFill>
              </a:rPr>
              <a:t>Ameliyatlar (Küçük-Orta Cerrahi)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55038" y="823913"/>
            <a:ext cx="588962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42521A-DA3B-4CE2-9FE4-3C25F579D9CD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47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graphicFrame>
        <p:nvGraphicFramePr>
          <p:cNvPr id="3" name="Chart 1">
            <a:extLst>
              <a:ext uri="{FF2B5EF4-FFF2-40B4-BE49-F238E27FC236}">
                <a16:creationId xmlns:a16="http://schemas.microsoft.com/office/drawing/2014/main" id="{00000000-0008-0000-0100-00001D1C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332499"/>
              </p:ext>
            </p:extLst>
          </p:nvPr>
        </p:nvGraphicFramePr>
        <p:xfrm>
          <a:off x="179512" y="930548"/>
          <a:ext cx="7992888" cy="5848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58072" cy="4905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3200" dirty="0">
                <a:solidFill>
                  <a:schemeClr val="tx2"/>
                </a:solidFill>
              </a:rPr>
              <a:t>Ameliyatlar ayrıntı (Küçük-Orta Cerrahi)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55038" y="823913"/>
            <a:ext cx="588962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42521A-DA3B-4CE2-9FE4-3C25F579D9CD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48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970274"/>
              </p:ext>
            </p:extLst>
          </p:nvPr>
        </p:nvGraphicFramePr>
        <p:xfrm>
          <a:off x="0" y="1052513"/>
          <a:ext cx="8472487" cy="559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72386" cy="4905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3200" dirty="0">
                <a:solidFill>
                  <a:schemeClr val="tx2"/>
                </a:solidFill>
              </a:rPr>
              <a:t>Ameliyatlar ayrıntı (Kolorektal Cerrahi)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55038" y="823913"/>
            <a:ext cx="588962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42521A-DA3B-4CE2-9FE4-3C25F579D9CD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49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560926"/>
              </p:ext>
            </p:extLst>
          </p:nvPr>
        </p:nvGraphicFramePr>
        <p:xfrm>
          <a:off x="0" y="857233"/>
          <a:ext cx="8786842" cy="5812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5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9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62" cy="4905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3200" dirty="0">
                <a:solidFill>
                  <a:schemeClr val="tx2"/>
                </a:solidFill>
              </a:rPr>
              <a:t>Ameliyatlar ayrıntı (Meme Cerrahisi)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55038" y="823913"/>
            <a:ext cx="588962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42521A-DA3B-4CE2-9FE4-3C25F579D9CD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50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376917"/>
              </p:ext>
            </p:extLst>
          </p:nvPr>
        </p:nvGraphicFramePr>
        <p:xfrm>
          <a:off x="107504" y="854373"/>
          <a:ext cx="8208912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62" cy="4905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3200" dirty="0">
                <a:solidFill>
                  <a:schemeClr val="tx2"/>
                </a:solidFill>
              </a:rPr>
              <a:t>Ameliyatlar ayrıntı (Üst GİS ve Obezite)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55038" y="823913"/>
            <a:ext cx="588962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42521A-DA3B-4CE2-9FE4-3C25F579D9CD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51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754698"/>
              </p:ext>
            </p:extLst>
          </p:nvPr>
        </p:nvGraphicFramePr>
        <p:xfrm>
          <a:off x="107505" y="980728"/>
          <a:ext cx="820891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487134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62" cy="4905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r-TR" sz="3200" dirty="0">
                <a:solidFill>
                  <a:schemeClr val="tx2"/>
                </a:solidFill>
              </a:rPr>
              <a:t>Ameliyatlar ayrıntı (</a:t>
            </a:r>
            <a:r>
              <a:rPr lang="tr-TR" sz="3200" dirty="0" err="1">
                <a:solidFill>
                  <a:schemeClr val="tx2"/>
                </a:solidFill>
              </a:rPr>
              <a:t>Hepatopankreatikobiliyer</a:t>
            </a:r>
            <a:r>
              <a:rPr lang="tr-TR" sz="32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55038" y="823913"/>
            <a:ext cx="588962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442521A-DA3B-4CE2-9FE4-3C25F579D9CD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52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978859"/>
              </p:ext>
            </p:extLst>
          </p:nvPr>
        </p:nvGraphicFramePr>
        <p:xfrm>
          <a:off x="179512" y="928687"/>
          <a:ext cx="8002463" cy="5740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786495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Endoskopi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357299"/>
            <a:ext cx="7643813" cy="3929090"/>
          </a:xfrm>
        </p:spPr>
        <p:txBody>
          <a:bodyPr/>
          <a:lstStyle/>
          <a:p>
            <a:pPr eaLnBrk="1" hangingPunct="1"/>
            <a:endParaRPr lang="tr-TR" altLang="en-US" dirty="0"/>
          </a:p>
          <a:p>
            <a:pPr eaLnBrk="1" hangingPunct="1"/>
            <a:r>
              <a:rPr lang="tr-TR" altLang="en-US" dirty="0"/>
              <a:t>Klinik içinde</a:t>
            </a:r>
          </a:p>
          <a:p>
            <a:pPr lvl="1" eaLnBrk="1" hangingPunct="1"/>
            <a:r>
              <a:rPr lang="tr-TR" altLang="en-US" sz="2000" dirty="0"/>
              <a:t>Üst ve Alt </a:t>
            </a:r>
            <a:r>
              <a:rPr lang="tr-TR" altLang="en-US" sz="2000" dirty="0" err="1"/>
              <a:t>Gastrointestinal</a:t>
            </a:r>
            <a:r>
              <a:rPr lang="tr-TR" altLang="en-US" sz="2000" dirty="0"/>
              <a:t> Tanısal Endoskopi işlemleri yapılabilmektedir. </a:t>
            </a:r>
          </a:p>
          <a:p>
            <a:pPr lvl="1" eaLnBrk="1" hangingPunct="1"/>
            <a:r>
              <a:rPr lang="tr-TR" altLang="en-US" sz="2000" dirty="0"/>
              <a:t>3 </a:t>
            </a:r>
            <a:r>
              <a:rPr lang="tr-TR" altLang="en-US" sz="2000" dirty="0" err="1"/>
              <a:t>Kolonoskopi</a:t>
            </a:r>
            <a:r>
              <a:rPr lang="tr-TR" altLang="en-US" sz="2000" dirty="0"/>
              <a:t>, 2 Üst GİS Endoskopi ve 1 </a:t>
            </a:r>
            <a:r>
              <a:rPr lang="tr-TR" altLang="en-US" sz="2000" dirty="0" err="1"/>
              <a:t>Sigmoidoskopi</a:t>
            </a:r>
            <a:r>
              <a:rPr lang="tr-TR" altLang="en-US" sz="2000" dirty="0"/>
              <a:t> cihazımız mevcut.</a:t>
            </a:r>
          </a:p>
          <a:p>
            <a:pPr lvl="1" eaLnBrk="1" hangingPunct="1"/>
            <a:endParaRPr lang="tr-TR" altLang="en-US" dirty="0"/>
          </a:p>
          <a:p>
            <a:pPr lvl="1" eaLnBrk="1" hangingPunct="1"/>
            <a:endParaRPr lang="tr-TR" altLang="en-US" dirty="0"/>
          </a:p>
          <a:p>
            <a:pPr lvl="1" eaLnBrk="1" hangingPunct="1"/>
            <a:endParaRPr lang="tr-TR" altLang="en-US" dirty="0"/>
          </a:p>
          <a:p>
            <a:pPr lvl="1" eaLnBrk="1" hangingPunct="1"/>
            <a:endParaRPr lang="tr-TR" altLang="en-US" dirty="0"/>
          </a:p>
          <a:p>
            <a:pPr lvl="1" eaLnBrk="1" hangingPunct="1"/>
            <a:endParaRPr lang="tr-TR" altLang="en-US" dirty="0"/>
          </a:p>
          <a:p>
            <a:pPr lvl="1" eaLnBrk="1" hangingPunct="1"/>
            <a:endParaRPr lang="tr-TR" altLang="en-US" dirty="0"/>
          </a:p>
          <a:p>
            <a:pPr lvl="1" eaLnBrk="1" hangingPunct="1"/>
            <a:endParaRPr lang="tr-TR" altLang="en-US" dirty="0"/>
          </a:p>
        </p:txBody>
      </p:sp>
      <p:pic>
        <p:nvPicPr>
          <p:cNvPr id="40964" name="Picture 7" descr="C:\Users\cerrah\Desktop\resimler\IMG_1499.JPG"/>
          <p:cNvPicPr>
            <a:picLocks noChangeAspect="1" noChangeArrowheads="1"/>
          </p:cNvPicPr>
          <p:nvPr/>
        </p:nvPicPr>
        <p:blipFill>
          <a:blip r:embed="rId2"/>
          <a:srcRect t="4848"/>
          <a:stretch>
            <a:fillRect/>
          </a:stretch>
        </p:blipFill>
        <p:spPr bwMode="auto">
          <a:xfrm>
            <a:off x="1428728" y="3068638"/>
            <a:ext cx="5462606" cy="346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488313-B0AB-4B78-8505-90AC9169D183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53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20674"/>
            <a:ext cx="7643813" cy="965185"/>
          </a:xfrm>
        </p:spPr>
        <p:txBody>
          <a:bodyPr>
            <a:noAutofit/>
          </a:bodyPr>
          <a:lstStyle/>
          <a:p>
            <a:r>
              <a:rPr lang="tr-TR" sz="2800" dirty="0"/>
              <a:t>Son 5 yılda gerçekleştirilen tanısal endoskopik işlem sayıları </a:t>
            </a: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dirty="0" smtClean="0"/>
              <a:pPr>
                <a:defRPr/>
              </a:pPr>
              <a:t>54</a:t>
            </a:fld>
            <a:endParaRPr lang="tr-TR" dirty="0"/>
          </a:p>
        </p:txBody>
      </p:sp>
      <p:graphicFrame>
        <p:nvGraphicFramePr>
          <p:cNvPr id="6" name="4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849026"/>
              </p:ext>
            </p:extLst>
          </p:nvPr>
        </p:nvGraphicFramePr>
        <p:xfrm>
          <a:off x="357158" y="1928802"/>
          <a:ext cx="8072497" cy="1736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4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1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72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581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Rektoskopi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veya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sigmoidoskopi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Kolonoskopi, 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Özefagoskopi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gastroskopi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duodenoskopi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biri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veya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hepsi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Klinik Donanım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428736"/>
            <a:ext cx="7643813" cy="4843463"/>
          </a:xfrm>
        </p:spPr>
        <p:txBody>
          <a:bodyPr/>
          <a:lstStyle/>
          <a:p>
            <a:pPr>
              <a:defRPr/>
            </a:pPr>
            <a:endParaRPr lang="tr-TR" sz="2400" dirty="0"/>
          </a:p>
          <a:p>
            <a:pPr>
              <a:defRPr/>
            </a:pPr>
            <a:endParaRPr lang="tr-TR" sz="2400" dirty="0"/>
          </a:p>
          <a:p>
            <a:pPr>
              <a:defRPr/>
            </a:pPr>
            <a:r>
              <a:rPr lang="tr-TR" sz="2400" dirty="0"/>
              <a:t>Kliniğin Ultrasonografi imkanları</a:t>
            </a:r>
          </a:p>
          <a:p>
            <a:pPr lvl="1">
              <a:defRPr/>
            </a:pPr>
            <a:r>
              <a:rPr lang="tr-TR" sz="2000" dirty="0"/>
              <a:t>Servis</a:t>
            </a:r>
          </a:p>
          <a:p>
            <a:pPr lvl="2">
              <a:defRPr/>
            </a:pPr>
            <a:r>
              <a:rPr lang="tr-TR" sz="1800" dirty="0"/>
              <a:t>Abdominal ultrasonografi</a:t>
            </a:r>
          </a:p>
          <a:p>
            <a:pPr lvl="1">
              <a:defRPr/>
            </a:pPr>
            <a:r>
              <a:rPr lang="tr-TR" sz="2000" dirty="0"/>
              <a:t>Ameliyathane</a:t>
            </a:r>
          </a:p>
          <a:p>
            <a:pPr lvl="2">
              <a:defRPr/>
            </a:pPr>
            <a:r>
              <a:rPr lang="tr-TR" sz="1800" dirty="0" err="1"/>
              <a:t>Endoanal</a:t>
            </a:r>
            <a:r>
              <a:rPr lang="tr-TR" sz="1800" dirty="0"/>
              <a:t> ve Laparoskopik ultrasonografi</a:t>
            </a:r>
          </a:p>
          <a:p>
            <a:pPr lvl="1">
              <a:defRPr/>
            </a:pPr>
            <a:r>
              <a:rPr lang="tr-TR" sz="2000" dirty="0"/>
              <a:t>Acil servis</a:t>
            </a:r>
          </a:p>
          <a:p>
            <a:pPr lvl="2">
              <a:defRPr/>
            </a:pPr>
            <a:r>
              <a:rPr lang="tr-TR" sz="1800" dirty="0"/>
              <a:t>FAST </a:t>
            </a:r>
          </a:p>
          <a:p>
            <a:pPr marL="530225" lvl="2" indent="0">
              <a:buFont typeface="Wingdings" pitchFamily="2" charset="2"/>
              <a:buNone/>
              <a:defRPr/>
            </a:pPr>
            <a:r>
              <a:rPr lang="tr-TR" dirty="0"/>
              <a:t> </a:t>
            </a:r>
          </a:p>
          <a:p>
            <a:pPr marL="530225" lvl="2" indent="0">
              <a:buFont typeface="Wingdings" pitchFamily="2" charset="2"/>
              <a:buNone/>
              <a:defRPr/>
            </a:pPr>
            <a:endParaRPr lang="tr-TR" dirty="0"/>
          </a:p>
          <a:p>
            <a:pPr marL="530225" lvl="2" indent="0">
              <a:buFont typeface="Wingdings" pitchFamily="2" charset="2"/>
              <a:buNone/>
              <a:defRPr/>
            </a:pPr>
            <a:endParaRPr lang="tr-TR" dirty="0"/>
          </a:p>
          <a:p>
            <a:pPr marL="530225" lvl="2" indent="0">
              <a:buFont typeface="Wingdings" pitchFamily="2" charset="2"/>
              <a:buNone/>
              <a:defRPr/>
            </a:pPr>
            <a:endParaRPr lang="tr-TR" dirty="0"/>
          </a:p>
          <a:p>
            <a:pPr marL="530225" lvl="2" indent="0">
              <a:buFont typeface="Wingdings" pitchFamily="2" charset="2"/>
              <a:buNone/>
              <a:defRPr/>
            </a:pPr>
            <a:endParaRPr lang="tr-TR" dirty="0"/>
          </a:p>
          <a:p>
            <a:pPr marL="530225" lvl="2" indent="0">
              <a:buFont typeface="Wingdings" pitchFamily="2" charset="2"/>
              <a:buNone/>
              <a:defRPr/>
            </a:pPr>
            <a:endParaRPr lang="tr-TR" dirty="0"/>
          </a:p>
          <a:p>
            <a:pPr marL="530225" lvl="2" indent="0">
              <a:buFont typeface="Wingdings" pitchFamily="2" charset="2"/>
              <a:buNone/>
              <a:defRPr/>
            </a:pPr>
            <a:endParaRPr lang="tr-TR" dirty="0"/>
          </a:p>
          <a:p>
            <a:pPr marL="530225" lvl="2" indent="0">
              <a:buFont typeface="Wingdings" pitchFamily="2" charset="2"/>
              <a:buNone/>
              <a:defRPr/>
            </a:pPr>
            <a:endParaRPr lang="tr-TR" dirty="0"/>
          </a:p>
          <a:p>
            <a:pPr marL="530225" lvl="2" indent="0">
              <a:buFont typeface="Wingdings" pitchFamily="2" charset="2"/>
              <a:buNone/>
              <a:defRPr/>
            </a:pPr>
            <a:endParaRPr lang="tr-TR" dirty="0"/>
          </a:p>
        </p:txBody>
      </p:sp>
      <p:pic>
        <p:nvPicPr>
          <p:cNvPr id="41988" name="Picture 4" descr="C:\Users\cerrah\Desktop\umraniye foto\resimler\IMG_1497.JPG"/>
          <p:cNvPicPr>
            <a:picLocks noChangeAspect="1" noChangeArrowheads="1"/>
          </p:cNvPicPr>
          <p:nvPr/>
        </p:nvPicPr>
        <p:blipFill>
          <a:blip r:embed="rId2" cstate="print"/>
          <a:srcRect t="11829" r="24062" b="29808"/>
          <a:stretch>
            <a:fillRect/>
          </a:stretch>
        </p:blipFill>
        <p:spPr bwMode="auto">
          <a:xfrm>
            <a:off x="2513013" y="3789363"/>
            <a:ext cx="5130821" cy="2630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37F558-DDAF-421A-8ED3-B31BAA7A3290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55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Yoğun Bakım ve Ünite Olanakları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843463"/>
          </a:xfrm>
        </p:spPr>
        <p:txBody>
          <a:bodyPr/>
          <a:lstStyle/>
          <a:p>
            <a:pPr algn="just" eaLnBrk="1" hangingPunct="1"/>
            <a:r>
              <a:rPr lang="tr-TR" altLang="en-US" dirty="0"/>
              <a:t>Cerrahi Kliniğimizin içerisinde 1. basamak yoğun bakım ünitesine bağlı 5 yatak mevcuttur.</a:t>
            </a:r>
          </a:p>
          <a:p>
            <a:pPr algn="just" eaLnBrk="1" hangingPunct="1"/>
            <a:r>
              <a:rPr lang="tr-TR" altLang="en-US" dirty="0"/>
              <a:t>Anestezi ve </a:t>
            </a:r>
            <a:r>
              <a:rPr lang="tr-TR" altLang="en-US" dirty="0" err="1"/>
              <a:t>Reanimasyon</a:t>
            </a:r>
            <a:r>
              <a:rPr lang="tr-TR" altLang="en-US" dirty="0"/>
              <a:t> Yoğun Bakım Ünitesinden faydalanılmaktadır. </a:t>
            </a:r>
          </a:p>
          <a:p>
            <a:pPr algn="just" eaLnBrk="1" hangingPunct="1"/>
            <a:r>
              <a:rPr lang="tr-TR" altLang="en-US" dirty="0"/>
              <a:t>Enfeksiyon Kontrol Komitesi mevcut.</a:t>
            </a:r>
          </a:p>
          <a:p>
            <a:pPr lvl="1" algn="just" eaLnBrk="1" hangingPunct="1"/>
            <a:r>
              <a:rPr lang="tr-TR" altLang="en-US" dirty="0"/>
              <a:t>Üye olarak katılım.</a:t>
            </a:r>
          </a:p>
          <a:p>
            <a:pPr algn="just" eaLnBrk="1" hangingPunct="1"/>
            <a:r>
              <a:rPr lang="tr-TR" altLang="en-US" dirty="0"/>
              <a:t>Hastane </a:t>
            </a:r>
            <a:r>
              <a:rPr lang="tr-TR" altLang="en-US" dirty="0" err="1"/>
              <a:t>Nütrisyon</a:t>
            </a:r>
            <a:r>
              <a:rPr lang="tr-TR" altLang="en-US" dirty="0"/>
              <a:t> Komitesi mevcut.</a:t>
            </a:r>
          </a:p>
          <a:p>
            <a:pPr lvl="1" algn="just" eaLnBrk="1" hangingPunct="1"/>
            <a:r>
              <a:rPr lang="tr-TR" altLang="en-US" dirty="0"/>
              <a:t>Üye olarak katılım.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51E143-1836-414E-8521-B693FD101379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56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643192" cy="69671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tr-TR" sz="3200" dirty="0"/>
              <a:t>Diğer Klinikler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428596" y="1214422"/>
            <a:ext cx="7715304" cy="5329256"/>
          </a:xfrm>
        </p:spPr>
        <p:txBody>
          <a:bodyPr/>
          <a:lstStyle/>
          <a:p>
            <a:pPr algn="just" eaLnBrk="1" hangingPunct="1"/>
            <a:r>
              <a:rPr lang="tr-TR" altLang="en-US" sz="2000" dirty="0"/>
              <a:t>Patoloji Kliniği (Eğitim Kliniği)</a:t>
            </a:r>
          </a:p>
          <a:p>
            <a:pPr lvl="1" algn="just" eaLnBrk="1" hangingPunct="1"/>
            <a:r>
              <a:rPr lang="tr-TR" altLang="en-US" sz="1800" dirty="0" err="1"/>
              <a:t>Frozen</a:t>
            </a:r>
            <a:r>
              <a:rPr lang="tr-TR" altLang="en-US" sz="1800" dirty="0"/>
              <a:t> yapılabilmekte,</a:t>
            </a:r>
          </a:p>
          <a:p>
            <a:pPr algn="just" eaLnBrk="1" hangingPunct="1"/>
            <a:r>
              <a:rPr lang="tr-TR" altLang="en-US" sz="2000" dirty="0"/>
              <a:t>Gastroenteroloji Kliniği (Eğitim Kliniği)</a:t>
            </a:r>
          </a:p>
          <a:p>
            <a:pPr lvl="1" algn="just" eaLnBrk="1" hangingPunct="1"/>
            <a:r>
              <a:rPr lang="tr-TR" altLang="en-US" sz="1800" dirty="0">
                <a:solidFill>
                  <a:schemeClr val="bg1">
                    <a:lumMod val="50000"/>
                  </a:schemeClr>
                </a:solidFill>
              </a:rPr>
              <a:t>Her tür tanısal ve </a:t>
            </a:r>
            <a:r>
              <a:rPr lang="tr-TR" altLang="en-US" sz="1800" dirty="0" err="1">
                <a:solidFill>
                  <a:schemeClr val="bg1">
                    <a:lumMod val="50000"/>
                  </a:schemeClr>
                </a:solidFill>
              </a:rPr>
              <a:t>teröpotik</a:t>
            </a:r>
            <a:r>
              <a:rPr lang="tr-TR" altLang="en-US" sz="1800" dirty="0">
                <a:solidFill>
                  <a:schemeClr val="bg1">
                    <a:lumMod val="50000"/>
                  </a:schemeClr>
                </a:solidFill>
              </a:rPr>
              <a:t> endoskopi, ERCP, EUS, </a:t>
            </a:r>
            <a:r>
              <a:rPr lang="tr-TR" altLang="en-US" sz="1800" dirty="0" err="1">
                <a:solidFill>
                  <a:schemeClr val="bg1">
                    <a:lumMod val="50000"/>
                  </a:schemeClr>
                </a:solidFill>
              </a:rPr>
              <a:t>pH</a:t>
            </a:r>
            <a:r>
              <a:rPr lang="tr-TR" altLang="en-US" sz="1800" dirty="0">
                <a:solidFill>
                  <a:schemeClr val="bg1">
                    <a:lumMod val="50000"/>
                  </a:schemeClr>
                </a:solidFill>
              </a:rPr>
              <a:t> metre, ESD/ EMR yapılabilmekte,</a:t>
            </a:r>
            <a:r>
              <a:rPr lang="tr-TR" altLang="en-US" sz="1800" dirty="0"/>
              <a:t> </a:t>
            </a:r>
          </a:p>
          <a:p>
            <a:pPr algn="just" eaLnBrk="1" hangingPunct="1"/>
            <a:r>
              <a:rPr lang="tr-TR" altLang="en-US" sz="2000" dirty="0"/>
              <a:t>Endokrinoloji Kliniği (Eğitim Kliniği)</a:t>
            </a:r>
          </a:p>
          <a:p>
            <a:pPr lvl="1" algn="just" eaLnBrk="1" hangingPunct="1"/>
            <a:r>
              <a:rPr lang="tr-TR" altLang="en-US" sz="1800" dirty="0"/>
              <a:t>Yeterli,</a:t>
            </a:r>
          </a:p>
          <a:p>
            <a:pPr algn="just" eaLnBrk="1" hangingPunct="1"/>
            <a:r>
              <a:rPr lang="tr-TR" altLang="en-US" sz="2000" dirty="0"/>
              <a:t>Onkoloji Kliniği (Eğitim Kliniği)</a:t>
            </a:r>
          </a:p>
          <a:p>
            <a:pPr lvl="1" algn="just" eaLnBrk="1" hangingPunct="1"/>
            <a:r>
              <a:rPr lang="tr-TR" altLang="en-US" sz="1800" dirty="0"/>
              <a:t>Yeterli,</a:t>
            </a:r>
            <a:endParaRPr lang="tr-TR" altLang="en-US" sz="2000" dirty="0"/>
          </a:p>
          <a:p>
            <a:pPr algn="just" eaLnBrk="1" hangingPunct="1"/>
            <a:r>
              <a:rPr lang="tr-TR" altLang="en-US" sz="2000" dirty="0">
                <a:solidFill>
                  <a:schemeClr val="tx1"/>
                </a:solidFill>
              </a:rPr>
              <a:t>Radyasyon Onkolojisi</a:t>
            </a:r>
          </a:p>
          <a:p>
            <a:pPr lvl="1" algn="just" eaLnBrk="1" hangingPunct="1"/>
            <a:r>
              <a:rPr lang="tr-TR" altLang="en-US" sz="1800" dirty="0"/>
              <a:t>Yeterli,</a:t>
            </a:r>
          </a:p>
          <a:p>
            <a:pPr algn="just" eaLnBrk="1" hangingPunct="1"/>
            <a:r>
              <a:rPr lang="tr-TR" altLang="en-US" sz="2000" dirty="0"/>
              <a:t> Radyoloji Kliniği (Eğitim Kliniği)</a:t>
            </a:r>
          </a:p>
          <a:p>
            <a:pPr lvl="1" algn="just" eaLnBrk="1" hangingPunct="1"/>
            <a:r>
              <a:rPr lang="tr-TR" altLang="en-US" sz="1800" dirty="0"/>
              <a:t>Yeterli, girişimsel işlemler, </a:t>
            </a:r>
            <a:r>
              <a:rPr lang="tr-TR" altLang="en-US" sz="1800" dirty="0" err="1"/>
              <a:t>anjiografi</a:t>
            </a:r>
            <a:r>
              <a:rPr lang="tr-TR" altLang="en-US" sz="1800" dirty="0"/>
              <a:t> yapılabilmektedir,</a:t>
            </a:r>
          </a:p>
          <a:p>
            <a:pPr algn="just" eaLnBrk="1" hangingPunct="1"/>
            <a:r>
              <a:rPr lang="tr-TR" altLang="en-US" sz="2000" dirty="0"/>
              <a:t>Nükleer Tıp Kliniği </a:t>
            </a:r>
          </a:p>
          <a:p>
            <a:pPr lvl="1" algn="just" eaLnBrk="1" hangingPunct="1"/>
            <a:r>
              <a:rPr lang="tr-TR" altLang="en-US" sz="1800" dirty="0"/>
              <a:t>Yeterli,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3FA91C-20D3-4EC8-9AE9-12ECC2606DCA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57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Asistanlar ve Eğitim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Asistan Odası, 2 adet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7643813" cy="4357718"/>
          </a:xfrm>
        </p:spPr>
        <p:txBody>
          <a:bodyPr/>
          <a:lstStyle/>
          <a:p>
            <a:endParaRPr lang="tr-TR" altLang="en-US" dirty="0"/>
          </a:p>
          <a:p>
            <a:endParaRPr lang="tr-TR" altLang="en-US" dirty="0"/>
          </a:p>
          <a:p>
            <a:pPr algn="just"/>
            <a:r>
              <a:rPr lang="tr-TR" altLang="en-US" dirty="0"/>
              <a:t>Odalardan birisi soyunma-giyinme, nöbette istirahat etme, kilitli dolapların olduğu oda,</a:t>
            </a:r>
          </a:p>
          <a:p>
            <a:pPr algn="just"/>
            <a:r>
              <a:rPr lang="tr-TR" altLang="en-US" dirty="0"/>
              <a:t>Diğer oda gündüz ve gece yoğun olarak kullanılan iş aralarında dinlenme odası.</a:t>
            </a:r>
          </a:p>
          <a:p>
            <a:pPr algn="just"/>
            <a:r>
              <a:rPr lang="tr-TR" altLang="en-US" dirty="0"/>
              <a:t>Donanım</a:t>
            </a:r>
          </a:p>
          <a:p>
            <a:pPr lvl="1" algn="just"/>
            <a:r>
              <a:rPr lang="tr-TR" altLang="en-US" dirty="0"/>
              <a:t>Bilgisayar, yazıcı, telefon, internet imkanı , tuvalet</a:t>
            </a:r>
          </a:p>
          <a:p>
            <a:pPr algn="just"/>
            <a:r>
              <a:rPr lang="tr-TR" altLang="en-US" dirty="0"/>
              <a:t>Dinlenme odası</a:t>
            </a:r>
          </a:p>
          <a:p>
            <a:pPr lvl="1" algn="just"/>
            <a:r>
              <a:rPr lang="tr-TR" altLang="en-US" dirty="0"/>
              <a:t>İki çekyat, dolaplar, bilgisayar, internet erişimi, telefon, yazıcı, buzdolabı, televizyon, </a:t>
            </a:r>
            <a:r>
              <a:rPr lang="tr-TR" altLang="en-US" dirty="0" err="1"/>
              <a:t>duşakabin</a:t>
            </a:r>
            <a:r>
              <a:rPr lang="tr-TR" altLang="en-US" dirty="0"/>
              <a:t>, tuvalet</a:t>
            </a:r>
          </a:p>
          <a:p>
            <a:pPr lvl="1"/>
            <a:endParaRPr lang="tr-TR" altLang="en-US" dirty="0"/>
          </a:p>
          <a:p>
            <a:pPr lvl="1"/>
            <a:endParaRPr lang="tr-TR" altLang="en-US" dirty="0"/>
          </a:p>
          <a:p>
            <a:pPr lvl="1"/>
            <a:endParaRPr lang="tr-TR" altLang="en-US" dirty="0"/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C45766-8CE3-4143-AD71-1884CFE91F82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59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6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05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Başlık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Bilimsel Yayınlara Ulaşım</a:t>
            </a:r>
          </a:p>
        </p:txBody>
      </p:sp>
      <p:sp>
        <p:nvSpPr>
          <p:cNvPr id="44035" name="2 İçerik Yer Tutucusu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843463"/>
          </a:xfrm>
        </p:spPr>
        <p:txBody>
          <a:bodyPr/>
          <a:lstStyle/>
          <a:p>
            <a:pPr algn="just" eaLnBrk="1" hangingPunct="1"/>
            <a:r>
              <a:rPr lang="tr-TR" altLang="en-US" sz="2400" dirty="0"/>
              <a:t>Asistan odası, tüm eğitmen ve uzman odalarında bilgisayar ve internet erişimi mevcuttur. </a:t>
            </a:r>
          </a:p>
          <a:p>
            <a:pPr algn="just" eaLnBrk="1" hangingPunct="1"/>
            <a:endParaRPr lang="tr-TR" altLang="en-US" sz="2400" dirty="0"/>
          </a:p>
          <a:p>
            <a:pPr algn="just" eaLnBrk="1" hangingPunct="1"/>
            <a:r>
              <a:rPr lang="tr-TR" altLang="en-US" sz="2400" dirty="0"/>
              <a:t>Sağlık Bakanlığının sunduğu </a:t>
            </a:r>
            <a:r>
              <a:rPr lang="tr-TR" altLang="en-US" sz="2400" dirty="0" err="1"/>
              <a:t>ClinicalKey</a:t>
            </a:r>
            <a:r>
              <a:rPr lang="tr-TR" altLang="en-US" sz="2400" dirty="0"/>
              <a:t> ve </a:t>
            </a:r>
            <a:r>
              <a:rPr lang="tr-TR" altLang="en-US" sz="2400" dirty="0" err="1"/>
              <a:t>UpToDate</a:t>
            </a:r>
            <a:r>
              <a:rPr lang="tr-TR" altLang="en-US" sz="2400" dirty="0"/>
              <a:t>  veritabanlarındaki dergi ve makalelere erişilebilmektedir.</a:t>
            </a:r>
          </a:p>
          <a:p>
            <a:pPr eaLnBrk="1" hangingPunct="1"/>
            <a:endParaRPr lang="tr-TR" altLang="en-US" sz="2400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E977E3-64A3-4ED2-A86A-7B84283998F5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60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sz="3600" dirty="0"/>
              <a:t>Kütüphane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843463"/>
          </a:xfrm>
        </p:spPr>
        <p:txBody>
          <a:bodyPr/>
          <a:lstStyle/>
          <a:p>
            <a:pPr algn="just" eaLnBrk="1" hangingPunct="1"/>
            <a:r>
              <a:rPr lang="tr-TR" altLang="en-US" sz="2400" dirty="0"/>
              <a:t>Kurum kütüphanesi mevcut, klinik içinde araştırma odasında sınırlı sayıda kitap içeren bir kütüphane bulunmaktadır.</a:t>
            </a:r>
          </a:p>
          <a:p>
            <a:pPr eaLnBrk="1" hangingPunct="1"/>
            <a:endParaRPr lang="tr-TR" altLang="en-US" sz="2400" dirty="0"/>
          </a:p>
          <a:p>
            <a:pPr eaLnBrk="1" hangingPunct="1"/>
            <a:endParaRPr lang="tr-TR" altLang="en-US" sz="2400" dirty="0"/>
          </a:p>
          <a:p>
            <a:pPr eaLnBrk="1" hangingPunct="1"/>
            <a:endParaRPr lang="tr-TR" altLang="en-US" sz="2400" dirty="0"/>
          </a:p>
          <a:p>
            <a:pPr eaLnBrk="1" hangingPunct="1"/>
            <a:endParaRPr lang="tr-TR" altLang="en-US" sz="2400" dirty="0"/>
          </a:p>
          <a:p>
            <a:pPr eaLnBrk="1" hangingPunct="1"/>
            <a:endParaRPr lang="tr-TR" altLang="en-US" sz="2400" dirty="0"/>
          </a:p>
          <a:p>
            <a:pPr eaLnBrk="1" hangingPunct="1"/>
            <a:endParaRPr lang="tr-TR" altLang="en-US" sz="2400" dirty="0"/>
          </a:p>
          <a:p>
            <a:pPr eaLnBrk="1" hangingPunct="1"/>
            <a:endParaRPr lang="tr-TR" altLang="en-US" sz="2400" dirty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2D1925-8C0C-4384-BD6F-8515EB55B795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61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pic>
        <p:nvPicPr>
          <p:cNvPr id="43013" name="Picture 6" descr="C:\Users\cerrah\Desktop\resimler\IMG_15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357563"/>
            <a:ext cx="4732355" cy="315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Temel Kitaplar Listesi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79388" y="1370013"/>
          <a:ext cx="8229600" cy="5154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0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8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10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İngilizce (13)</a:t>
                      </a:r>
                      <a:endParaRPr lang="tr-T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r>
                        <a:rPr lang="tr-TR" sz="1400" dirty="0"/>
                        <a:t>Editör – </a:t>
                      </a:r>
                      <a:r>
                        <a:rPr lang="tr-TR" sz="1400" baseline="0" dirty="0"/>
                        <a:t>Yıl </a:t>
                      </a:r>
                      <a:endParaRPr lang="tr-TR" sz="14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Schwartz's Principles of Surgery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F. Charles </a:t>
                      </a:r>
                      <a:r>
                        <a:rPr lang="tr-TR" sz="1400" u="none" strike="noStrike" dirty="0" err="1">
                          <a:effectLst/>
                        </a:rPr>
                        <a:t>Brunicardi</a:t>
                      </a:r>
                      <a:r>
                        <a:rPr lang="tr-TR" sz="1400" u="none" strike="noStrike" dirty="0">
                          <a:effectLst/>
                        </a:rPr>
                        <a:t>.</a:t>
                      </a:r>
                      <a:r>
                        <a:rPr lang="tr-TR" sz="1400" u="none" strike="noStrike" baseline="0" dirty="0">
                          <a:effectLst/>
                        </a:rPr>
                        <a:t> 11</a:t>
                      </a:r>
                      <a:r>
                        <a:rPr lang="tr-TR" sz="1400" u="none" strike="noStrike" dirty="0">
                          <a:effectLst/>
                        </a:rPr>
                        <a:t>th ed – 2019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36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Sabiston Textbook of Surgery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Courtney M. Townsend, Jr. 21th ed – 2022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36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Mastery of Surgery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Josef E. Fischer, K. I. Bland. 5th ed – 2006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362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Maingot's Abdominal Operations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Michael J. Zinner, Stanley W. Ashley. 11th ed – 2007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32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The Anatomy of General Surgical Operations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Glyn Jamieson. 2nd ed – 2006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24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Surgery of the Liver, Biliary Tract and Pancreas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Leslie H. Blumgart MD. 4th ed – 2007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17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Trauma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Ernest Moore · David Feliciano · Kenneth Mattox. 6th ed – 2008 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Shackelford's Surgery Series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dirty="0">
                          <a:effectLst/>
                        </a:rPr>
                        <a:t>George D. </a:t>
                      </a:r>
                      <a:r>
                        <a:rPr lang="en-US" sz="1400" u="none" strike="noStrike" dirty="0" err="1">
                          <a:effectLst/>
                        </a:rPr>
                        <a:t>Zuidema</a:t>
                      </a:r>
                      <a:r>
                        <a:rPr lang="en-US" sz="1400" u="none" strike="noStrike" dirty="0">
                          <a:effectLst/>
                        </a:rPr>
                        <a:t>, 5th edition - 2002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624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General Surgery: Principles and International Practice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Kirby I. Bland, 2nd ed 2009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624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The M.D. Anderson surgical oncology handbook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Barry W. Feig, 4th ed, 2006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The Biology of Cancer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r>
                        <a:rPr lang="tr-TR" sz="1400" u="none" strike="noStrike" dirty="0">
                          <a:effectLst/>
                        </a:rPr>
                        <a:t>Robert A. Weinberg, 2006</a:t>
                      </a:r>
                      <a:endParaRPr lang="tr-TR" sz="1400" dirty="0"/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624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Oncoplastic and Reconstructive Surgery for Breast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Fitoussi, 2009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810">
                <a:tc>
                  <a:txBody>
                    <a:bodyPr/>
                    <a:lstStyle/>
                    <a:p>
                      <a:pPr algn="l" fontAlgn="ctr"/>
                      <a:r>
                        <a:rPr lang="tr-TR" sz="1400" u="none" strike="noStrike" dirty="0">
                          <a:effectLst/>
                        </a:rPr>
                        <a:t>Clinical Research Methods for Surgeons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6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u="none" strike="noStrike" dirty="0">
                          <a:effectLst/>
                        </a:rPr>
                        <a:t>David F. Penson, 2006</a:t>
                      </a:r>
                      <a:endParaRPr lang="tr-T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T="45725" marB="45725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4715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C34B5F-9CB0-4EAB-8DE8-13099FA536D0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62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Temel Kitaplar Listesi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715250" cy="44830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7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006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u="none" strike="noStrike" dirty="0">
                          <a:effectLst/>
                        </a:rPr>
                        <a:t>Türkçe (8)</a:t>
                      </a:r>
                      <a:endParaRPr lang="tr-TR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8" marR="8378" marT="9524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/>
                        <a:t>Editör – </a:t>
                      </a:r>
                      <a:r>
                        <a:rPr lang="tr-TR" sz="1600" baseline="0" dirty="0"/>
                        <a:t>Yıl </a:t>
                      </a:r>
                      <a:endParaRPr lang="tr-TR" sz="1600" dirty="0"/>
                    </a:p>
                  </a:txBody>
                  <a:tcPr marL="80434" marR="80434" marT="45718" marB="4571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0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Temel Cerrahi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8" marR="8378" marT="9524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u="none" strike="noStrike" dirty="0">
                          <a:effectLst/>
                        </a:rPr>
                        <a:t>İskender Sayek, 2004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434" marR="80434" marT="45718" marB="4571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0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Genel Cerrahi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8" marR="8378" marT="9524" marB="0" anchor="ctr"/>
                </a:tc>
                <a:tc>
                  <a:txBody>
                    <a:bodyPr/>
                    <a:lstStyle/>
                    <a:p>
                      <a:r>
                        <a:rPr lang="tr-TR" sz="1600" u="none" strike="noStrike" dirty="0">
                          <a:effectLst/>
                        </a:rPr>
                        <a:t>Göksel Kalaycı, 2002</a:t>
                      </a:r>
                      <a:endParaRPr lang="tr-TR" sz="1600" dirty="0"/>
                    </a:p>
                  </a:txBody>
                  <a:tcPr marL="80434" marR="80434" marT="45718" marB="4571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32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Acil Cerrahi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8" marR="8378" marT="9524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u="none" strike="noStrike" dirty="0">
                          <a:effectLst/>
                        </a:rPr>
                        <a:t>Cemalettin Ertekin, Recep Güloğlu, Korhan Taviloğlu, 2009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0434" marR="80434" marT="45718" marB="4571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0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Travma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8" marR="8378" marT="9524" marB="0" anchor="ctr"/>
                </a:tc>
                <a:tc>
                  <a:txBody>
                    <a:bodyPr/>
                    <a:lstStyle/>
                    <a:p>
                      <a:r>
                        <a:rPr lang="tr-TR" sz="1600" u="none" strike="noStrike" dirty="0">
                          <a:effectLst/>
                        </a:rPr>
                        <a:t>Cemalettin Ertekin, 2005</a:t>
                      </a:r>
                      <a:endParaRPr lang="tr-TR" sz="1600" dirty="0"/>
                    </a:p>
                  </a:txBody>
                  <a:tcPr marL="80434" marR="80434" marT="45718" marB="4571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23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İnternet Desteğinde Bilimsel Makale ve Tez Yazımı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8" marR="8378" marT="9524" marB="0" anchor="ctr"/>
                </a:tc>
                <a:tc>
                  <a:txBody>
                    <a:bodyPr/>
                    <a:lstStyle/>
                    <a:p>
                      <a:r>
                        <a:rPr lang="tr-TR" sz="1600" u="none" strike="noStrike" dirty="0">
                          <a:effectLst/>
                        </a:rPr>
                        <a:t>Erhan Ayşan, 2008</a:t>
                      </a:r>
                      <a:endParaRPr lang="tr-TR" sz="1600" dirty="0"/>
                    </a:p>
                  </a:txBody>
                  <a:tcPr marL="80434" marR="80434" marT="45718" marB="4571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049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Cerrahi Araştırma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8" marR="8378" marT="9524" marB="0" anchor="ctr"/>
                </a:tc>
                <a:tc>
                  <a:txBody>
                    <a:bodyPr/>
                    <a:lstStyle/>
                    <a:p>
                      <a:r>
                        <a:rPr lang="tr-TR" sz="1600" u="none" strike="noStrike" dirty="0">
                          <a:effectLst/>
                        </a:rPr>
                        <a:t>Nuh Zafer Cantürk, İskender Sayek, 2005</a:t>
                      </a:r>
                      <a:endParaRPr lang="tr-TR" sz="1600" dirty="0"/>
                    </a:p>
                  </a:txBody>
                  <a:tcPr marL="80434" marR="80434" marT="45718" marB="4571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0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Postoperatif Komplikasyonlar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8" marR="8378" marT="9524" marB="0" anchor="ctr"/>
                </a:tc>
                <a:tc>
                  <a:txBody>
                    <a:bodyPr/>
                    <a:lstStyle/>
                    <a:p>
                      <a:r>
                        <a:rPr lang="tr-TR" sz="1600" u="none" strike="noStrike" dirty="0">
                          <a:effectLst/>
                        </a:rPr>
                        <a:t>Ünal Değerli, Yeşim Erbil, 2005</a:t>
                      </a:r>
                      <a:endParaRPr lang="tr-TR" sz="1600" dirty="0"/>
                    </a:p>
                  </a:txBody>
                  <a:tcPr marL="80434" marR="80434" marT="45718" marB="45718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500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600" u="none" strike="noStrike" dirty="0">
                          <a:effectLst/>
                        </a:rPr>
                        <a:t>Modern Herni Tamiri (çeviri)</a:t>
                      </a:r>
                      <a:endParaRPr lang="tr-T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8378" marR="8378" marT="9524" marB="0" anchor="ctr"/>
                </a:tc>
                <a:tc>
                  <a:txBody>
                    <a:bodyPr/>
                    <a:lstStyle/>
                    <a:p>
                      <a:r>
                        <a:rPr lang="tr-TR" sz="1600" u="none" strike="noStrike" dirty="0">
                          <a:effectLst/>
                        </a:rPr>
                        <a:t>Ünal Değerli, 2002</a:t>
                      </a:r>
                      <a:endParaRPr lang="tr-TR" sz="1600" dirty="0"/>
                    </a:p>
                  </a:txBody>
                  <a:tcPr marL="80434" marR="80434" marT="45718" marB="45718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816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50E5EB-C5BC-467C-A1E1-BEED3929EB55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63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Eğitim Programı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676795"/>
          </a:xfrm>
        </p:spPr>
        <p:txBody>
          <a:bodyPr/>
          <a:lstStyle/>
          <a:p>
            <a:pPr eaLnBrk="1" hangingPunct="1"/>
            <a:endParaRPr lang="tr-TR" altLang="en-US" dirty="0"/>
          </a:p>
          <a:p>
            <a:pPr algn="just" eaLnBrk="1" hangingPunct="1"/>
            <a:r>
              <a:rPr lang="tr-TR" altLang="en-US" dirty="0"/>
              <a:t>Haftalık Seminer</a:t>
            </a:r>
            <a:r>
              <a:rPr lang="tr-TR" altLang="en-US" dirty="0" smtClean="0"/>
              <a:t>,</a:t>
            </a:r>
          </a:p>
          <a:p>
            <a:pPr algn="just" eaLnBrk="1" hangingPunct="1"/>
            <a:r>
              <a:rPr lang="tr-TR" altLang="en-US" dirty="0"/>
              <a:t>Makale </a:t>
            </a:r>
            <a:r>
              <a:rPr lang="tr-TR" altLang="en-US" dirty="0" smtClean="0"/>
              <a:t>Saati, </a:t>
            </a:r>
          </a:p>
          <a:p>
            <a:pPr algn="just" eaLnBrk="1" hangingPunct="1"/>
            <a:r>
              <a:rPr lang="tr-TR" altLang="en-US" dirty="0" err="1" smtClean="0"/>
              <a:t>Morbidite</a:t>
            </a:r>
            <a:r>
              <a:rPr lang="tr-TR" altLang="en-US" dirty="0" smtClean="0"/>
              <a:t> </a:t>
            </a:r>
            <a:r>
              <a:rPr lang="tr-TR" altLang="en-US" dirty="0"/>
              <a:t>ve </a:t>
            </a:r>
            <a:r>
              <a:rPr lang="tr-TR" altLang="en-US" dirty="0" err="1"/>
              <a:t>Mortalite</a:t>
            </a:r>
            <a:r>
              <a:rPr lang="tr-TR" altLang="en-US" dirty="0"/>
              <a:t> Toplantıları, </a:t>
            </a:r>
            <a:endParaRPr lang="tr-TR" altLang="en-US" dirty="0" smtClean="0"/>
          </a:p>
          <a:p>
            <a:pPr algn="just" eaLnBrk="1" hangingPunct="1"/>
            <a:r>
              <a:rPr lang="tr-TR" altLang="en-US" dirty="0" smtClean="0"/>
              <a:t>Onkoloji </a:t>
            </a:r>
            <a:r>
              <a:rPr lang="tr-TR" altLang="en-US" dirty="0"/>
              <a:t>Konseyi, </a:t>
            </a:r>
            <a:endParaRPr lang="tr-TR" altLang="en-US" dirty="0" smtClean="0"/>
          </a:p>
          <a:p>
            <a:pPr algn="just" eaLnBrk="1" hangingPunct="1"/>
            <a:r>
              <a:rPr lang="tr-TR" altLang="en-US" dirty="0" smtClean="0"/>
              <a:t>Endokrin-</a:t>
            </a:r>
            <a:r>
              <a:rPr lang="tr-TR" altLang="en-US" dirty="0" err="1" smtClean="0"/>
              <a:t>Obezite</a:t>
            </a:r>
            <a:r>
              <a:rPr lang="tr-TR" altLang="en-US" dirty="0" smtClean="0"/>
              <a:t> </a:t>
            </a:r>
            <a:r>
              <a:rPr lang="tr-TR" altLang="en-US" dirty="0"/>
              <a:t>konseyi, </a:t>
            </a:r>
            <a:endParaRPr lang="tr-TR" altLang="en-US" dirty="0" smtClean="0"/>
          </a:p>
          <a:p>
            <a:pPr algn="just" eaLnBrk="1" hangingPunct="1"/>
            <a:r>
              <a:rPr lang="tr-TR" altLang="en-US" dirty="0" err="1" smtClean="0"/>
              <a:t>Preoperatif</a:t>
            </a:r>
            <a:r>
              <a:rPr lang="tr-TR" altLang="en-US" dirty="0" smtClean="0"/>
              <a:t> </a:t>
            </a:r>
            <a:r>
              <a:rPr lang="tr-TR" altLang="en-US" dirty="0"/>
              <a:t>ve </a:t>
            </a:r>
            <a:r>
              <a:rPr lang="tr-TR" altLang="en-US" dirty="0" err="1"/>
              <a:t>postoperatif</a:t>
            </a:r>
            <a:r>
              <a:rPr lang="tr-TR" altLang="en-US" dirty="0"/>
              <a:t> hastaların haftalık değerlendirilmesi, </a:t>
            </a:r>
            <a:endParaRPr lang="tr-TR" altLang="en-US" dirty="0" smtClean="0"/>
          </a:p>
          <a:p>
            <a:pPr algn="just" eaLnBrk="1" hangingPunct="1"/>
            <a:r>
              <a:rPr lang="tr-TR" altLang="en-US" dirty="0" smtClean="0"/>
              <a:t>Hasta </a:t>
            </a:r>
            <a:r>
              <a:rPr lang="tr-TR" altLang="en-US" dirty="0"/>
              <a:t>Başı </a:t>
            </a:r>
            <a:r>
              <a:rPr lang="tr-TR" altLang="en-US" dirty="0" smtClean="0"/>
              <a:t>Eğitim </a:t>
            </a:r>
            <a:r>
              <a:rPr lang="tr-TR" altLang="en-US" dirty="0" err="1" smtClean="0"/>
              <a:t>viziti</a:t>
            </a:r>
            <a:r>
              <a:rPr lang="tr-TR" altLang="en-US" dirty="0" smtClean="0"/>
              <a:t> yapılmaktadır</a:t>
            </a:r>
            <a:r>
              <a:rPr lang="tr-TR" altLang="en-US" dirty="0"/>
              <a:t>.</a:t>
            </a:r>
          </a:p>
          <a:p>
            <a:pPr marL="0" indent="0" eaLnBrk="1" hangingPunct="1">
              <a:buNone/>
            </a:pPr>
            <a:endParaRPr lang="tr-TR" alt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815677-0AAA-4385-9A7F-FDEACE265EBF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64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813" cy="607995"/>
          </a:xfrm>
        </p:spPr>
        <p:txBody>
          <a:bodyPr/>
          <a:lstStyle/>
          <a:p>
            <a:r>
              <a:rPr lang="tr-TR" sz="3200" dirty="0"/>
              <a:t>Örnek Eğitim Programı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dirty="0" smtClean="0"/>
              <a:pPr>
                <a:defRPr/>
              </a:pPr>
              <a:t>65</a:t>
            </a:fld>
            <a:endParaRPr lang="tr-TR" dirty="0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60648"/>
            <a:ext cx="3350176" cy="236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t="13532" r="15920" b="5561"/>
          <a:stretch/>
        </p:blipFill>
        <p:spPr bwMode="auto">
          <a:xfrm>
            <a:off x="107504" y="1071349"/>
            <a:ext cx="8123356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Multidisipliner ve Klinik İçi Toplantılar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114308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85874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Seminer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>
          <a:xfrm>
            <a:off x="457200" y="1412875"/>
            <a:ext cx="7643813" cy="5040461"/>
          </a:xfrm>
        </p:spPr>
        <p:txBody>
          <a:bodyPr/>
          <a:lstStyle/>
          <a:p>
            <a:r>
              <a:rPr lang="tr-TR" altLang="en-US" dirty="0" err="1"/>
              <a:t>Periyod</a:t>
            </a:r>
            <a:r>
              <a:rPr lang="tr-TR" altLang="en-US" dirty="0"/>
              <a:t>: Haftalık</a:t>
            </a:r>
          </a:p>
          <a:p>
            <a:r>
              <a:rPr lang="tr-TR" altLang="en-US" dirty="0"/>
              <a:t>Pazartesi, Saat: 07</a:t>
            </a:r>
            <a:r>
              <a:rPr lang="tr-TR" altLang="en-US" baseline="30000" dirty="0"/>
              <a:t>:15</a:t>
            </a:r>
            <a:r>
              <a:rPr lang="tr-TR" altLang="en-US" dirty="0"/>
              <a:t> – 08</a:t>
            </a:r>
            <a:r>
              <a:rPr lang="tr-TR" altLang="en-US" baseline="30000" dirty="0"/>
              <a:t>:00</a:t>
            </a:r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</p:txBody>
      </p:sp>
      <p:sp>
        <p:nvSpPr>
          <p:cNvPr id="5222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749A06-AACC-43EA-A670-B5FB825AB2A3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67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457839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Makale Saati 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319605"/>
          </a:xfrm>
        </p:spPr>
        <p:txBody>
          <a:bodyPr/>
          <a:lstStyle/>
          <a:p>
            <a:r>
              <a:rPr lang="tr-TR" altLang="en-US" dirty="0" err="1"/>
              <a:t>Periyod</a:t>
            </a:r>
            <a:r>
              <a:rPr lang="tr-TR" altLang="en-US" dirty="0"/>
              <a:t>: Haftalık</a:t>
            </a:r>
          </a:p>
          <a:p>
            <a:r>
              <a:rPr lang="tr-TR" altLang="en-US" dirty="0"/>
              <a:t>Salı günü, Saat: 07</a:t>
            </a:r>
            <a:r>
              <a:rPr lang="tr-TR" altLang="en-US" baseline="30000" dirty="0"/>
              <a:t>:30</a:t>
            </a:r>
            <a:r>
              <a:rPr lang="tr-TR" altLang="en-US" dirty="0"/>
              <a:t> – 08</a:t>
            </a:r>
            <a:r>
              <a:rPr lang="tr-TR" altLang="en-US" baseline="30000" dirty="0"/>
              <a:t>:00</a:t>
            </a:r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</p:txBody>
      </p:sp>
      <p:sp>
        <p:nvSpPr>
          <p:cNvPr id="56324" name="AutoShape 5" descr="https://mail-attachment.googleusercontent.com/attachment/?ui=2&amp;ik=a1359d63c6&amp;view=att&amp;th=13742a36772fa51b&amp;attid=0.20&amp;disp=inline&amp;safe=1&amp;zw&amp;saduie=AG9B_P-PN9DqGMn6UPfFFlwBj6dk&amp;sadet=1336976074898&amp;sads=SBFlFIyLyYe6xFNnmm9kezkYldc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1E823E-83C9-4E4B-A917-598738B39BDA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68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446993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Eğitim </a:t>
            </a:r>
            <a:r>
              <a:rPr lang="tr-TR" sz="3200" dirty="0" err="1"/>
              <a:t>viziti</a:t>
            </a:r>
            <a:endParaRPr lang="tr-TR" sz="3200" dirty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319605"/>
          </a:xfrm>
        </p:spPr>
        <p:txBody>
          <a:bodyPr/>
          <a:lstStyle/>
          <a:p>
            <a:r>
              <a:rPr lang="tr-TR" altLang="en-US" dirty="0" err="1"/>
              <a:t>Periyod</a:t>
            </a:r>
            <a:r>
              <a:rPr lang="tr-TR" altLang="en-US" dirty="0"/>
              <a:t>: Haftalık</a:t>
            </a:r>
          </a:p>
          <a:p>
            <a:r>
              <a:rPr lang="tr-TR" altLang="en-US" dirty="0"/>
              <a:t>Çarşamba günü, Saat: 07</a:t>
            </a:r>
            <a:r>
              <a:rPr lang="tr-TR" altLang="en-US" baseline="30000" dirty="0"/>
              <a:t>:30</a:t>
            </a:r>
            <a:r>
              <a:rPr lang="tr-TR" altLang="en-US" dirty="0"/>
              <a:t> – 09</a:t>
            </a:r>
            <a:r>
              <a:rPr lang="tr-TR" altLang="en-US" baseline="30000" dirty="0"/>
              <a:t>:30</a:t>
            </a:r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</p:txBody>
      </p:sp>
      <p:sp>
        <p:nvSpPr>
          <p:cNvPr id="56324" name="AutoShape 5" descr="https://mail-attachment.googleusercontent.com/attachment/?ui=2&amp;ik=a1359d63c6&amp;view=att&amp;th=13742a36772fa51b&amp;attid=0.20&amp;disp=inline&amp;safe=1&amp;zw&amp;saduie=AG9B_P-PN9DqGMn6UPfFFlwBj6dk&amp;sadet=1336976074898&amp;sads=SBFlFIyLyYe6xFNnmm9kezkYldc"/>
          <p:cNvSpPr>
            <a:spLocks noChangeAspect="1" noChangeArrowheads="1"/>
          </p:cNvSpPr>
          <p:nvPr/>
        </p:nvSpPr>
        <p:spPr bwMode="auto">
          <a:xfrm>
            <a:off x="14922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  <p:sp>
        <p:nvSpPr>
          <p:cNvPr id="5632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1E823E-83C9-4E4B-A917-598738B39BDA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69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7</a:t>
            </a:fld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45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Morbidite ve Mortalite Toplantısı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1484313"/>
            <a:ext cx="7643813" cy="4968875"/>
          </a:xfrm>
        </p:spPr>
        <p:txBody>
          <a:bodyPr/>
          <a:lstStyle/>
          <a:p>
            <a:r>
              <a:rPr lang="tr-TR" altLang="en-US" dirty="0" err="1"/>
              <a:t>Periyod</a:t>
            </a:r>
            <a:r>
              <a:rPr lang="tr-TR" altLang="en-US" dirty="0"/>
              <a:t>: Haftalık</a:t>
            </a:r>
          </a:p>
          <a:p>
            <a:r>
              <a:rPr lang="tr-TR" altLang="en-US" dirty="0"/>
              <a:t>Cuma, Saat: 07</a:t>
            </a:r>
            <a:r>
              <a:rPr lang="tr-TR" altLang="en-US" baseline="30000" dirty="0"/>
              <a:t>:15</a:t>
            </a:r>
            <a:r>
              <a:rPr lang="tr-TR" altLang="en-US" dirty="0"/>
              <a:t> – 08</a:t>
            </a:r>
            <a:r>
              <a:rPr lang="tr-TR" altLang="en-US" baseline="30000" dirty="0"/>
              <a:t>:00</a:t>
            </a:r>
          </a:p>
          <a:p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="1" baseline="30000" dirty="0"/>
          </a:p>
          <a:p>
            <a:pPr lvl="1"/>
            <a:endParaRPr lang="tr-TR" altLang="en-US" b="1" baseline="30000" dirty="0"/>
          </a:p>
          <a:p>
            <a:pPr lvl="1"/>
            <a:endParaRPr lang="tr-TR" altLang="en-US" b="1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9F277B-DC7A-492E-9B11-E0929AD8EC56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70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Preoperatif/ Postoperatif Olgu Toplantısı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457200" y="1484313"/>
            <a:ext cx="7643813" cy="4968875"/>
          </a:xfrm>
        </p:spPr>
        <p:txBody>
          <a:bodyPr/>
          <a:lstStyle/>
          <a:p>
            <a:r>
              <a:rPr lang="tr-TR" altLang="en-US" dirty="0" err="1"/>
              <a:t>Periyod</a:t>
            </a:r>
            <a:r>
              <a:rPr lang="tr-TR" altLang="en-US" dirty="0"/>
              <a:t>: Haftalık</a:t>
            </a:r>
          </a:p>
          <a:p>
            <a:r>
              <a:rPr lang="tr-TR" altLang="en-US" dirty="0"/>
              <a:t>Cuma, Saat: 15</a:t>
            </a:r>
            <a:r>
              <a:rPr lang="tr-TR" altLang="en-US" baseline="30000" dirty="0"/>
              <a:t>:30</a:t>
            </a:r>
            <a:r>
              <a:rPr lang="tr-TR" altLang="en-US" dirty="0"/>
              <a:t> – 16</a:t>
            </a:r>
            <a:r>
              <a:rPr lang="tr-TR" altLang="en-US" baseline="30000" dirty="0"/>
              <a:t>:30</a:t>
            </a:r>
          </a:p>
          <a:p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="1" baseline="30000" dirty="0"/>
          </a:p>
          <a:p>
            <a:pPr lvl="1"/>
            <a:endParaRPr lang="tr-TR" altLang="en-US" b="1" baseline="30000" dirty="0"/>
          </a:p>
          <a:p>
            <a:pPr lvl="1"/>
            <a:endParaRPr lang="tr-TR" altLang="en-US" b="1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  <a:p>
            <a:pPr lvl="1"/>
            <a:endParaRPr lang="tr-TR" altLang="en-US" baseline="30000" dirty="0"/>
          </a:p>
        </p:txBody>
      </p:sp>
      <p:sp>
        <p:nvSpPr>
          <p:cNvPr id="5325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9F277B-DC7A-492E-9B11-E0929AD8EC56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71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59013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Tümör </a:t>
            </a:r>
            <a:r>
              <a:rPr lang="tr-TR" sz="3200" dirty="0" smtClean="0"/>
              <a:t>Konseyi-Meme Konseyi</a:t>
            </a:r>
            <a:endParaRPr lang="tr-TR" sz="3200" dirty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605357"/>
          </a:xfrm>
        </p:spPr>
        <p:txBody>
          <a:bodyPr/>
          <a:lstStyle/>
          <a:p>
            <a:r>
              <a:rPr lang="tr-TR" altLang="en-US" dirty="0" err="1"/>
              <a:t>Periyod</a:t>
            </a:r>
            <a:r>
              <a:rPr lang="tr-TR" altLang="en-US" dirty="0"/>
              <a:t>: Haftalık</a:t>
            </a:r>
          </a:p>
          <a:p>
            <a:r>
              <a:rPr lang="tr-TR" altLang="en-US" dirty="0"/>
              <a:t>Cuma, Saat 08</a:t>
            </a:r>
            <a:r>
              <a:rPr lang="tr-TR" altLang="en-US" baseline="30000" dirty="0"/>
              <a:t>:00</a:t>
            </a:r>
            <a:r>
              <a:rPr lang="tr-TR" altLang="en-US" dirty="0"/>
              <a:t>–09</a:t>
            </a:r>
            <a:r>
              <a:rPr lang="tr-TR" altLang="en-US" baseline="30000" dirty="0"/>
              <a:t>:00</a:t>
            </a:r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  <a:p>
            <a:endParaRPr lang="tr-TR" altLang="en-US" baseline="30000" dirty="0"/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C9F015-F825-4F25-83D1-3D79C635A5A0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72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Obezite Konseyi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9725"/>
            <a:ext cx="7643192" cy="962019"/>
          </a:xfrm>
        </p:spPr>
        <p:txBody>
          <a:bodyPr/>
          <a:lstStyle/>
          <a:p>
            <a:r>
              <a:rPr lang="tr-TR" dirty="0"/>
              <a:t>Periyot: Haftalık</a:t>
            </a:r>
          </a:p>
          <a:p>
            <a:r>
              <a:rPr lang="tr-TR" dirty="0"/>
              <a:t>Perşembe, Saat: 15</a:t>
            </a:r>
            <a:r>
              <a:rPr lang="tr-TR" altLang="en-US" baseline="30000" dirty="0"/>
              <a:t>:00</a:t>
            </a:r>
            <a:r>
              <a:rPr lang="tr-TR" altLang="en-US" dirty="0"/>
              <a:t>–16</a:t>
            </a:r>
            <a:r>
              <a:rPr lang="tr-TR" altLang="en-US" baseline="30000" dirty="0"/>
              <a:t>:00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smtClean="0"/>
              <a:pPr>
                <a:defRPr/>
              </a:pPr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6311260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Endokrin Konseyi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9725"/>
            <a:ext cx="7643192" cy="962019"/>
          </a:xfrm>
        </p:spPr>
        <p:txBody>
          <a:bodyPr/>
          <a:lstStyle/>
          <a:p>
            <a:r>
              <a:rPr lang="tr-TR" dirty="0"/>
              <a:t>Periyot: Haftalık</a:t>
            </a:r>
          </a:p>
          <a:p>
            <a:r>
              <a:rPr lang="tr-TR" dirty="0"/>
              <a:t>Cuma, Saat: 11</a:t>
            </a:r>
            <a:r>
              <a:rPr lang="tr-TR" altLang="en-US" baseline="30000" dirty="0"/>
              <a:t>:30</a:t>
            </a:r>
            <a:r>
              <a:rPr lang="tr-TR" altLang="en-US" dirty="0"/>
              <a:t>–12</a:t>
            </a:r>
            <a:r>
              <a:rPr lang="tr-TR" altLang="en-US" baseline="30000" dirty="0"/>
              <a:t>:30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smtClean="0"/>
              <a:pPr>
                <a:defRPr/>
              </a:pPr>
              <a:t>74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593047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Eğitim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86700" cy="4891109"/>
          </a:xfrm>
        </p:spPr>
        <p:txBody>
          <a:bodyPr/>
          <a:lstStyle/>
          <a:p>
            <a:pPr algn="just" eaLnBrk="1" hangingPunct="1"/>
            <a:r>
              <a:rPr lang="tr-TR" altLang="en-US" sz="2400" dirty="0"/>
              <a:t>Türk Cerrahi Derneği Uzmanlık Eğitimi Çekirdek Eğitim Müfredatındaki </a:t>
            </a:r>
            <a:r>
              <a:rPr lang="tr-TR" altLang="en-US" sz="2400" dirty="0" smtClean="0"/>
              <a:t>görev </a:t>
            </a:r>
            <a:r>
              <a:rPr lang="tr-TR" altLang="en-US" sz="2400" dirty="0"/>
              <a:t>ve öğrenim hedefleri takip edilmektedir.</a:t>
            </a:r>
          </a:p>
          <a:p>
            <a:pPr algn="just" eaLnBrk="1" hangingPunct="1"/>
            <a:r>
              <a:rPr lang="tr-TR" altLang="en-US" sz="2400" dirty="0"/>
              <a:t>Müfredatta belirtilen bilgi ve becerinin sağlanması yönünde eğitim programı düzenlenmektedir.</a:t>
            </a:r>
          </a:p>
          <a:p>
            <a:pPr algn="just" eaLnBrk="1" hangingPunct="1"/>
            <a:r>
              <a:rPr lang="tr-TR" altLang="en-US" sz="2400" dirty="0"/>
              <a:t>Bilgi ölçümü için yılda bir sınav yapılmaktadır.</a:t>
            </a:r>
          </a:p>
          <a:p>
            <a:pPr algn="just" eaLnBrk="1" hangingPunct="1"/>
            <a:r>
              <a:rPr lang="tr-TR" altLang="en-US" sz="2400" dirty="0"/>
              <a:t>Belirlenen bir konu üzerinden bilgileri taze tutmak adına aylık ara sınavlar yapılmaktadır.</a:t>
            </a:r>
          </a:p>
          <a:p>
            <a:pPr algn="just" eaLnBrk="1" hangingPunct="1"/>
            <a:r>
              <a:rPr lang="tr-TR" altLang="en-US" sz="2400" dirty="0"/>
              <a:t>Beceri ve uygulamalar için Eğitim sorumlusu, Eğitim görevlisi ve uzman doktorlar gözetiminde yeterlilik sağlanmaya çalışılmaktadır.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EB6632-EA7E-4C68-9EC8-A3D9D99C2BD6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75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Asistan Geri bildirim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357158" y="1609725"/>
            <a:ext cx="7643865" cy="4033853"/>
          </a:xfrm>
        </p:spPr>
        <p:txBody>
          <a:bodyPr/>
          <a:lstStyle/>
          <a:p>
            <a:pPr algn="just"/>
            <a:r>
              <a:rPr lang="tr-TR" altLang="en-US" dirty="0"/>
              <a:t>Türk Cerrahi Derneği Tıpta Uzmanlık Öğrencisi Asistan geri bildirim formu kullanılmaktadır.</a:t>
            </a:r>
          </a:p>
          <a:p>
            <a:pPr algn="just"/>
            <a:r>
              <a:rPr lang="tr-TR" altLang="en-US" dirty="0"/>
              <a:t>6 aylık aralıklar ile yapılmaktadır ve eğitmenlerdeki asistan dosyasında arşivlenmektedir. </a:t>
            </a:r>
          </a:p>
          <a:p>
            <a:pPr algn="just"/>
            <a:r>
              <a:rPr lang="tr-TR" altLang="en-US" dirty="0"/>
              <a:t>Pandemi nedeniyle bir süre geri bildirimler yapılamamıştır.</a:t>
            </a:r>
          </a:p>
          <a:p>
            <a:endParaRPr lang="tr-TR" altLang="en-US" dirty="0"/>
          </a:p>
          <a:p>
            <a:endParaRPr lang="tr-TR" altLang="en-US" dirty="0"/>
          </a:p>
          <a:p>
            <a:endParaRPr lang="tr-TR" altLang="en-US" dirty="0"/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E9CFC1-5DFF-461D-AA50-77EE538577E6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76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Eğitmenlerin asistan değerlendirmesi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idx="1"/>
          </p:nvPr>
        </p:nvSpPr>
        <p:spPr>
          <a:xfrm>
            <a:off x="428596" y="1785926"/>
            <a:ext cx="7643813" cy="4033853"/>
          </a:xfrm>
        </p:spPr>
        <p:txBody>
          <a:bodyPr/>
          <a:lstStyle/>
          <a:p>
            <a:pPr>
              <a:buNone/>
            </a:pPr>
            <a:endParaRPr lang="tr-TR" altLang="en-US" dirty="0"/>
          </a:p>
          <a:p>
            <a:pPr algn="just"/>
            <a:r>
              <a:rPr lang="tr-TR" altLang="en-US" dirty="0"/>
              <a:t>Türk Cerrahi Derneği Tıpta Uzmanlık Öğrencisi Genel Değerlendirme formu kullanılmaktadır.</a:t>
            </a:r>
          </a:p>
          <a:p>
            <a:pPr algn="just"/>
            <a:r>
              <a:rPr lang="tr-TR" altLang="en-US" dirty="0"/>
              <a:t>6 aylık aralıklar ile yapılmaktadır.</a:t>
            </a:r>
          </a:p>
          <a:p>
            <a:endParaRPr lang="tr-TR" altLang="en-US" dirty="0"/>
          </a:p>
          <a:p>
            <a:endParaRPr lang="tr-TR" altLang="en-US" dirty="0"/>
          </a:p>
          <a:p>
            <a:endParaRPr lang="tr-TR" altLang="en-US" dirty="0"/>
          </a:p>
          <a:p>
            <a:endParaRPr lang="tr-TR" altLang="en-US" dirty="0"/>
          </a:p>
          <a:p>
            <a:endParaRPr lang="tr-TR" altLang="en-US" dirty="0"/>
          </a:p>
          <a:p>
            <a:endParaRPr lang="tr-TR" altLang="en-US" dirty="0"/>
          </a:p>
          <a:p>
            <a:endParaRPr lang="tr-TR" altLang="en-US" dirty="0"/>
          </a:p>
        </p:txBody>
      </p:sp>
      <p:sp>
        <p:nvSpPr>
          <p:cNvPr id="604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E9CFC1-5DFF-461D-AA50-77EE538577E6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77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78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640" y="44766"/>
            <a:ext cx="6552728" cy="681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051408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79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0"/>
            <a:ext cx="7584065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249877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320675"/>
            <a:ext cx="8072494" cy="103662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tr-TR" sz="3200" dirty="0"/>
              <a:t>Ümraniye Eğitim ve Araştırma Hastanesi</a:t>
            </a:r>
            <a:br>
              <a:rPr lang="tr-TR" sz="3200" dirty="0"/>
            </a:br>
            <a:r>
              <a:rPr lang="tr-TR" sz="3200" dirty="0"/>
              <a:t>(ÜEAH)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2071678"/>
            <a:ext cx="7643813" cy="3429024"/>
          </a:xfrm>
        </p:spPr>
        <p:txBody>
          <a:bodyPr/>
          <a:lstStyle/>
          <a:p>
            <a:r>
              <a:rPr lang="tr-TR" altLang="en-US" dirty="0"/>
              <a:t>Sağlık Bilimleri Üniversitesi		2016 </a:t>
            </a:r>
          </a:p>
          <a:p>
            <a:r>
              <a:rPr lang="tr-TR" altLang="en-US" dirty="0"/>
              <a:t>İlk Genel Cerrahi asistanı		 	29.06.2006</a:t>
            </a:r>
          </a:p>
          <a:p>
            <a:r>
              <a:rPr lang="tr-TR" altLang="en-US" dirty="0"/>
              <a:t>Genel Cerrahi Kliniği			30.11.2005 </a:t>
            </a:r>
          </a:p>
          <a:p>
            <a:r>
              <a:rPr lang="tr-TR" altLang="en-US" dirty="0"/>
              <a:t>Eğitim ve Araştırma Hastanesi	 	25.10.2005</a:t>
            </a:r>
          </a:p>
          <a:p>
            <a:r>
              <a:rPr lang="tr-TR" altLang="en-US" dirty="0"/>
              <a:t>Devlet Hastanesi				2002 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1E9D21-6883-4F18-94E9-F75584FD0EE6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8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80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9712" y="-1"/>
            <a:ext cx="5256584" cy="685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8623558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81</a:t>
            </a:fld>
            <a:endParaRPr lang="tr-TR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7783" y="0"/>
            <a:ext cx="402654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411831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82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87" y="1124744"/>
            <a:ext cx="9129563" cy="474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952736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83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7824" y="0"/>
            <a:ext cx="26351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979858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84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607" y="0"/>
            <a:ext cx="71618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60591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85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765" y="0"/>
            <a:ext cx="78489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73801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86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91680" y="-24063"/>
            <a:ext cx="5501047" cy="688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18011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87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9154" y="0"/>
            <a:ext cx="44994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570700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88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2" y="764704"/>
            <a:ext cx="9197822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279393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48E1B-EDF2-44A1-ADCB-0CC3810974D6}" type="slidenum">
              <a:rPr lang="tr-TR" smtClean="0"/>
              <a:pPr>
                <a:defRPr/>
              </a:pPr>
              <a:t>89</a:t>
            </a:fld>
            <a:endParaRPr lang="tr-T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2119" y="-40774"/>
            <a:ext cx="2865462" cy="68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42573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320675"/>
            <a:ext cx="8072494" cy="103662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tr-TR" sz="3200" dirty="0"/>
              <a:t>Ümraniye Eğitim ve Araştırma Hastanesi</a:t>
            </a:r>
            <a:br>
              <a:rPr lang="tr-TR" sz="3200" dirty="0"/>
            </a:br>
            <a:r>
              <a:rPr lang="tr-TR" sz="3200" dirty="0"/>
              <a:t>(ÜEAH)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2071678"/>
            <a:ext cx="7643813" cy="3429024"/>
          </a:xfrm>
        </p:spPr>
        <p:txBody>
          <a:bodyPr/>
          <a:lstStyle/>
          <a:p>
            <a:pPr algn="ctr">
              <a:buNone/>
            </a:pPr>
            <a:r>
              <a:rPr lang="tr-TR" altLang="en-US" dirty="0"/>
              <a:t>	</a:t>
            </a:r>
            <a:r>
              <a:rPr lang="tr-TR" altLang="en-US" b="1" dirty="0">
                <a:solidFill>
                  <a:schemeClr val="accent3">
                    <a:lumMod val="50000"/>
                  </a:schemeClr>
                </a:solidFill>
              </a:rPr>
              <a:t>Eğitim Sorumluları</a:t>
            </a:r>
          </a:p>
          <a:p>
            <a:pPr algn="ctr">
              <a:buNone/>
            </a:pPr>
            <a:r>
              <a:rPr lang="tr-TR" altLang="en-US" dirty="0"/>
              <a:t>		</a:t>
            </a:r>
          </a:p>
          <a:p>
            <a:r>
              <a:rPr lang="tr-TR" altLang="en-US" dirty="0"/>
              <a:t>Prof</a:t>
            </a:r>
            <a:r>
              <a:rPr lang="en-US" altLang="en-US" dirty="0"/>
              <a:t>.</a:t>
            </a:r>
            <a:r>
              <a:rPr lang="tr-TR" altLang="en-US" dirty="0"/>
              <a:t> Dr</a:t>
            </a:r>
            <a:r>
              <a:rPr lang="en-US" altLang="en-US" dirty="0"/>
              <a:t>.</a:t>
            </a:r>
            <a:r>
              <a:rPr lang="tr-TR" altLang="en-US" dirty="0"/>
              <a:t> Fikret EZBERCİ		2016- </a:t>
            </a:r>
          </a:p>
          <a:p>
            <a:r>
              <a:rPr lang="tr-TR" altLang="en-US" dirty="0"/>
              <a:t>Doç</a:t>
            </a:r>
            <a:r>
              <a:rPr lang="en-US" altLang="en-US" dirty="0"/>
              <a:t>.</a:t>
            </a:r>
            <a:r>
              <a:rPr lang="tr-TR" altLang="en-US" dirty="0"/>
              <a:t> Dr. Gürhan BAŞ 			2013-2016</a:t>
            </a:r>
            <a:endParaRPr lang="en-US" altLang="en-US" dirty="0"/>
          </a:p>
          <a:p>
            <a:r>
              <a:rPr lang="tr-TR" altLang="en-US" dirty="0"/>
              <a:t>Doç</a:t>
            </a:r>
            <a:r>
              <a:rPr lang="en-US" altLang="en-US" dirty="0"/>
              <a:t>.</a:t>
            </a:r>
            <a:r>
              <a:rPr lang="tr-TR" altLang="en-US" dirty="0"/>
              <a:t> Dr</a:t>
            </a:r>
            <a:r>
              <a:rPr lang="en-US" altLang="en-US" dirty="0"/>
              <a:t>.</a:t>
            </a:r>
            <a:r>
              <a:rPr lang="tr-TR" altLang="en-US" dirty="0"/>
              <a:t> Orhan ALİMOĞLU 		2008-2013 </a:t>
            </a:r>
          </a:p>
          <a:p>
            <a:r>
              <a:rPr lang="tr-TR" altLang="en-US" dirty="0" err="1"/>
              <a:t>Doç</a:t>
            </a:r>
            <a:r>
              <a:rPr lang="en-US" altLang="en-US" dirty="0"/>
              <a:t>.</a:t>
            </a:r>
            <a:r>
              <a:rPr lang="tr-TR" altLang="en-US" dirty="0"/>
              <a:t> </a:t>
            </a:r>
            <a:r>
              <a:rPr lang="tr-TR" altLang="en-US" dirty="0" err="1"/>
              <a:t>Dr</a:t>
            </a:r>
            <a:r>
              <a:rPr lang="en-US" altLang="en-US" dirty="0"/>
              <a:t>.</a:t>
            </a:r>
            <a:r>
              <a:rPr lang="tr-TR" altLang="en-US" dirty="0"/>
              <a:t> Ömer Faruk AKINCI	 	2005-2008</a:t>
            </a: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1E9D21-6883-4F18-94E9-F75584FD0EE6}" type="slidenum">
              <a:rPr lang="tr-TR" altLang="en-US" smtClean="0">
                <a:solidFill>
                  <a:schemeClr val="tx2"/>
                </a:solidFill>
                <a:cs typeface="Arial" charset="0"/>
              </a:rPr>
              <a:pPr/>
              <a:t>9</a:t>
            </a:fld>
            <a:endParaRPr lang="tr-TR" altLang="en-US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Rotasyonlar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Ortopedi ve Travmatoloji,</a:t>
            </a:r>
          </a:p>
          <a:p>
            <a:r>
              <a:rPr lang="tr-TR" dirty="0"/>
              <a:t>Anestezi ve </a:t>
            </a:r>
            <a:r>
              <a:rPr lang="tr-TR" dirty="0" err="1"/>
              <a:t>Reanimasyon</a:t>
            </a:r>
            <a:r>
              <a:rPr lang="tr-TR" dirty="0"/>
              <a:t>,</a:t>
            </a:r>
          </a:p>
          <a:p>
            <a:r>
              <a:rPr lang="tr-TR" dirty="0"/>
              <a:t>Patoloji,</a:t>
            </a:r>
          </a:p>
          <a:p>
            <a:r>
              <a:rPr lang="tr-TR" dirty="0"/>
              <a:t>Üroloji,</a:t>
            </a:r>
          </a:p>
          <a:p>
            <a:r>
              <a:rPr lang="tr-TR" dirty="0"/>
              <a:t>Kadın Hastalıkları ve Doğum,</a:t>
            </a:r>
          </a:p>
          <a:p>
            <a:r>
              <a:rPr lang="tr-TR" dirty="0"/>
              <a:t>Kalp ve Damar Cerrahisi,</a:t>
            </a:r>
          </a:p>
          <a:p>
            <a:r>
              <a:rPr lang="tr-TR" dirty="0"/>
              <a:t>Göğüs Cerrahisi,</a:t>
            </a:r>
          </a:p>
          <a:p>
            <a:r>
              <a:rPr lang="tr-TR" dirty="0"/>
              <a:t>Plastik ve </a:t>
            </a:r>
            <a:r>
              <a:rPr lang="tr-TR" dirty="0" err="1"/>
              <a:t>Rekonstrüktif</a:t>
            </a:r>
            <a:r>
              <a:rPr lang="tr-TR" dirty="0"/>
              <a:t> Cerrahi,</a:t>
            </a:r>
          </a:p>
          <a:p>
            <a:r>
              <a:rPr lang="tr-TR" dirty="0"/>
              <a:t>Yoğun Bakım,</a:t>
            </a:r>
          </a:p>
          <a:p>
            <a:r>
              <a:rPr lang="tr-TR" dirty="0"/>
              <a:t>Çocuk Cerrahisi.</a:t>
            </a:r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E81188-FD5A-4966-AEC4-D406DCDF905A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90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r-TR" sz="3200" dirty="0"/>
              <a:t>Sağlık Bakanlığı Tıpta Uzmanlık Kurulu</a:t>
            </a:r>
            <a:br>
              <a:rPr lang="tr-TR" sz="3200" dirty="0"/>
            </a:br>
            <a:r>
              <a:rPr lang="tr-TR" sz="3200" dirty="0"/>
              <a:t>Genel Cerrahi Kliniği - Rotasyonlar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14283" y="1285860"/>
          <a:ext cx="8277226" cy="5352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1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0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5331">
                <a:tc>
                  <a:txBody>
                    <a:bodyPr/>
                    <a:lstStyle/>
                    <a:p>
                      <a:endParaRPr lang="tr-TR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45" marR="91445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Süresi (Ay)</a:t>
                      </a:r>
                    </a:p>
                  </a:txBody>
                  <a:tcPr marL="91445" marR="91445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Önerilen  Uzmanlık Eğitim Yılı</a:t>
                      </a:r>
                    </a:p>
                  </a:txBody>
                  <a:tcPr marL="91445" marR="91445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613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Anesteziyoloji</a:t>
                      </a:r>
                      <a:r>
                        <a:rPr lang="es-E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ve </a:t>
                      </a:r>
                      <a:r>
                        <a:rPr lang="es-ES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Reanimasyon</a:t>
                      </a:r>
                      <a:r>
                        <a:rPr lang="es-E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1445" marR="91445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1445" marR="91445" marT="45713" marB="4571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7613"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Tıbbi Patoloji 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1445" marR="91445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1445" marR="91445" marT="45713" marB="4571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613"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Çocuk Cerrahisi 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1445" marR="91445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1445" marR="91445" marT="45713" marB="4571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613"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Kadın Hastalıkları ve Doğum 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1445" marR="91445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1445" marR="91445" marT="45713" marB="4571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613"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Ortopedi ve Travmatoloji 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1445" marR="91445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1445" marR="91445" marT="45713" marB="4571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8666"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Plastik, Rekonstrüktif ve Estetik Cerrahi 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1445" marR="91445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1445" marR="91445" marT="45713" marB="4571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613"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Üroloji 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1445" marR="91445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91445" marR="91445" marT="45713" marB="45713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613"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Göğüs Cerrahisi 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1445" marR="91445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1445" marR="91445" marT="45713" marB="45713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7613"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Kalp ve Damar Cerrahisi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91445" marR="91445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91445" marR="91445" marT="45713" marB="45713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7613">
                <a:tc>
                  <a:txBody>
                    <a:bodyPr/>
                    <a:lstStyle/>
                    <a:p>
                      <a:pPr algn="l" fontAlgn="b"/>
                      <a:r>
                        <a:rPr lang="tr-T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Yoğun Bakım</a:t>
                      </a:r>
                    </a:p>
                  </a:txBody>
                  <a:tcPr marL="9526" marR="9526" marT="9524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1445" marR="91445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91445" marR="91445" marT="45713" marB="45713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94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DF99B84-95F9-40BE-AD1B-CE984CAEBE91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91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Bildiri ve Makale Yazma</a:t>
            </a:r>
          </a:p>
        </p:txBody>
      </p:sp>
      <p:sp>
        <p:nvSpPr>
          <p:cNvPr id="62467" name="2 İçerik Yer Tutucusu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3819539"/>
          </a:xfrm>
        </p:spPr>
        <p:txBody>
          <a:bodyPr/>
          <a:lstStyle/>
          <a:p>
            <a:pPr eaLnBrk="1" hangingPunct="1"/>
            <a:r>
              <a:rPr lang="tr-TR" altLang="en-US" dirty="0"/>
              <a:t>Tüm asistanlara klinik araştırma, bildiri ve makale yazma konusunda eğitim verilmeye çalışılmaktadır. </a:t>
            </a:r>
          </a:p>
          <a:p>
            <a:pPr eaLnBrk="1" hangingPunct="1"/>
            <a:r>
              <a:rPr lang="tr-TR" altLang="en-US" dirty="0"/>
              <a:t>Asistanlara yazılmakta olan bildiri veya makalelerde görev verilmeye çalışılmaktadır.</a:t>
            </a:r>
          </a:p>
          <a:p>
            <a:pPr eaLnBrk="1" hangingPunct="1"/>
            <a:r>
              <a:rPr lang="tr-TR" altLang="en-US" dirty="0"/>
              <a:t>Tüm asistanların en az bir klinik çalışmada yer almasına gayret edilmektedir.</a:t>
            </a: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24AFD1-4B24-4EF8-8959-1DA1FFC13D76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92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sz="3200" dirty="0"/>
              <a:t>Son 5 </a:t>
            </a:r>
            <a:r>
              <a:rPr sz="3200" dirty="0" err="1"/>
              <a:t>yıllık</a:t>
            </a:r>
            <a:r>
              <a:rPr lang="tr-TR" sz="3200" dirty="0"/>
              <a:t> (</a:t>
            </a:r>
            <a:r>
              <a:rPr lang="tr-TR" sz="3200" dirty="0" smtClean="0"/>
              <a:t>2017-2022)</a:t>
            </a:r>
            <a:r>
              <a:rPr sz="3200" dirty="0" smtClean="0"/>
              <a:t> </a:t>
            </a:r>
            <a:r>
              <a:rPr sz="3200" dirty="0" err="1"/>
              <a:t>yayın</a:t>
            </a:r>
            <a:r>
              <a:rPr sz="3200" dirty="0"/>
              <a:t> </a:t>
            </a:r>
            <a:r>
              <a:rPr sz="3200" dirty="0" err="1"/>
              <a:t>sayısı</a:t>
            </a:r>
            <a:endParaRPr sz="3200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609725"/>
            <a:ext cx="7643813" cy="4843463"/>
          </a:xfrm>
        </p:spPr>
        <p:txBody>
          <a:bodyPr/>
          <a:lstStyle/>
          <a:p>
            <a:r>
              <a:rPr lang="en-US" altLang="en-US" dirty="0" err="1">
                <a:solidFill>
                  <a:schemeClr val="accent3"/>
                </a:solidFill>
              </a:rPr>
              <a:t>Uluslararası</a:t>
            </a:r>
            <a:r>
              <a:rPr lang="en-US" altLang="en-US" dirty="0">
                <a:solidFill>
                  <a:schemeClr val="accent3"/>
                </a:solidFill>
              </a:rPr>
              <a:t>: </a:t>
            </a:r>
            <a:r>
              <a:rPr lang="tr-TR" altLang="en-US" dirty="0">
                <a:solidFill>
                  <a:schemeClr val="accent3"/>
                </a:solidFill>
              </a:rPr>
              <a:t>	</a:t>
            </a:r>
            <a:r>
              <a:rPr lang="tr-TR" altLang="en-US" sz="2400" dirty="0" smtClean="0"/>
              <a:t>104</a:t>
            </a:r>
            <a:r>
              <a:rPr lang="en-US" altLang="en-US" dirty="0"/>
              <a:t>	</a:t>
            </a:r>
            <a:endParaRPr lang="tr-TR" altLang="en-US" dirty="0"/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SCI-Exp:</a:t>
            </a:r>
            <a:r>
              <a:rPr lang="tr-TR" altLang="en-US" dirty="0">
                <a:solidFill>
                  <a:schemeClr val="tx1"/>
                </a:solidFill>
              </a:rPr>
              <a:t>		</a:t>
            </a:r>
            <a:r>
              <a:rPr lang="tr-TR" altLang="en-US" sz="2400" dirty="0" smtClean="0">
                <a:solidFill>
                  <a:schemeClr val="tx1"/>
                </a:solidFill>
              </a:rPr>
              <a:t>56</a:t>
            </a:r>
            <a:r>
              <a:rPr lang="en-US" altLang="en-US" dirty="0">
                <a:solidFill>
                  <a:schemeClr val="tx1"/>
                </a:solidFill>
              </a:rPr>
              <a:t>	</a:t>
            </a:r>
            <a:endParaRPr lang="tr-TR" altLang="en-US" dirty="0">
              <a:solidFill>
                <a:schemeClr val="tx1"/>
              </a:solidFill>
            </a:endParaRPr>
          </a:p>
          <a:p>
            <a:pPr lvl="1"/>
            <a:r>
              <a:rPr lang="en-US" altLang="en-US" dirty="0">
                <a:solidFill>
                  <a:schemeClr val="tx1"/>
                </a:solidFill>
              </a:rPr>
              <a:t>SCI </a:t>
            </a:r>
            <a:r>
              <a:rPr lang="en-US" altLang="en-US" dirty="0" err="1">
                <a:solidFill>
                  <a:schemeClr val="tx1"/>
                </a:solidFill>
              </a:rPr>
              <a:t>dışı</a:t>
            </a:r>
            <a:r>
              <a:rPr lang="en-US" altLang="en-US" dirty="0">
                <a:solidFill>
                  <a:schemeClr val="tx1"/>
                </a:solidFill>
              </a:rPr>
              <a:t>: </a:t>
            </a:r>
            <a:r>
              <a:rPr lang="tr-TR" altLang="en-US" dirty="0">
                <a:solidFill>
                  <a:schemeClr val="tx1"/>
                </a:solidFill>
              </a:rPr>
              <a:t>		</a:t>
            </a:r>
            <a:r>
              <a:rPr lang="tr-TR" altLang="en-US" sz="2400" dirty="0" smtClean="0">
                <a:solidFill>
                  <a:schemeClr val="tx1"/>
                </a:solidFill>
              </a:rPr>
              <a:t>48</a:t>
            </a:r>
            <a:endParaRPr lang="tr-TR" altLang="en-US" sz="2400" dirty="0">
              <a:solidFill>
                <a:schemeClr val="tx1"/>
              </a:solidFill>
            </a:endParaRPr>
          </a:p>
          <a:p>
            <a:r>
              <a:rPr lang="en-US" altLang="en-US" dirty="0" err="1">
                <a:solidFill>
                  <a:schemeClr val="accent3"/>
                </a:solidFill>
              </a:rPr>
              <a:t>Ulusal</a:t>
            </a:r>
            <a:r>
              <a:rPr lang="en-US" altLang="en-US" dirty="0">
                <a:solidFill>
                  <a:schemeClr val="accent3"/>
                </a:solidFill>
              </a:rPr>
              <a:t>:</a:t>
            </a:r>
            <a:r>
              <a:rPr lang="tr-TR" altLang="en-US" dirty="0">
                <a:solidFill>
                  <a:srgbClr val="FF0000"/>
                </a:solidFill>
              </a:rPr>
              <a:t>		</a:t>
            </a:r>
            <a:r>
              <a:rPr lang="en-US" altLang="en-US" sz="2400" dirty="0"/>
              <a:t>16</a:t>
            </a:r>
            <a:r>
              <a:rPr lang="en-US" altLang="en-US" dirty="0"/>
              <a:t>	</a:t>
            </a:r>
            <a:endParaRPr lang="tr-TR" altLang="en-US" dirty="0"/>
          </a:p>
          <a:p>
            <a:r>
              <a:rPr lang="tr-TR" altLang="en-US" dirty="0" smtClean="0">
                <a:solidFill>
                  <a:schemeClr val="accent6">
                    <a:lumMod val="75000"/>
                  </a:schemeClr>
                </a:solidFill>
              </a:rPr>
              <a:t>Tüm atıflar:</a:t>
            </a:r>
            <a:r>
              <a:rPr lang="tr-TR" altLang="en-US" dirty="0" smtClean="0"/>
              <a:t>		493</a:t>
            </a:r>
          </a:p>
          <a:p>
            <a:pPr lvl="1"/>
            <a:r>
              <a:rPr lang="en-US" sz="2100" dirty="0" err="1" smtClean="0">
                <a:solidFill>
                  <a:schemeClr val="tx1"/>
                </a:solidFill>
              </a:rPr>
              <a:t>Atıf</a:t>
            </a:r>
            <a:r>
              <a:rPr lang="en-US" sz="2100" dirty="0" smtClean="0">
                <a:solidFill>
                  <a:schemeClr val="tx1"/>
                </a:solidFill>
              </a:rPr>
              <a:t> -SCI/SCI-E</a:t>
            </a:r>
            <a:r>
              <a:rPr lang="tr-TR" sz="2100" dirty="0" smtClean="0">
                <a:solidFill>
                  <a:schemeClr val="tx1"/>
                </a:solidFill>
              </a:rPr>
              <a:t> makaleler:</a:t>
            </a:r>
            <a:r>
              <a:rPr lang="en-US" altLang="en-US" sz="2100" dirty="0">
                <a:solidFill>
                  <a:schemeClr val="tx1"/>
                </a:solidFill>
              </a:rPr>
              <a:t>	</a:t>
            </a:r>
            <a:r>
              <a:rPr lang="tr-TR" altLang="en-US" sz="2100" dirty="0" smtClean="0">
                <a:solidFill>
                  <a:schemeClr val="tx1"/>
                </a:solidFill>
              </a:rPr>
              <a:t>265</a:t>
            </a:r>
          </a:p>
          <a:p>
            <a:pPr lvl="1"/>
            <a:r>
              <a:rPr lang="en-US" sz="2100" dirty="0" err="1" smtClean="0">
                <a:solidFill>
                  <a:schemeClr val="tx1"/>
                </a:solidFill>
              </a:rPr>
              <a:t>Atıf</a:t>
            </a:r>
            <a:r>
              <a:rPr lang="en-US" sz="2100" dirty="0" smtClean="0">
                <a:solidFill>
                  <a:schemeClr val="tx1"/>
                </a:solidFill>
              </a:rPr>
              <a:t> </a:t>
            </a:r>
            <a:r>
              <a:rPr lang="en-US" sz="2100" dirty="0">
                <a:solidFill>
                  <a:schemeClr val="tx1"/>
                </a:solidFill>
              </a:rPr>
              <a:t>- </a:t>
            </a:r>
            <a:r>
              <a:rPr lang="en-US" sz="2100" dirty="0" smtClean="0">
                <a:solidFill>
                  <a:schemeClr val="tx1"/>
                </a:solidFill>
              </a:rPr>
              <a:t>SCI-E </a:t>
            </a:r>
            <a:r>
              <a:rPr lang="en-US" sz="2100" dirty="0" err="1" smtClean="0">
                <a:solidFill>
                  <a:schemeClr val="tx1"/>
                </a:solidFill>
              </a:rPr>
              <a:t>dışı</a:t>
            </a:r>
            <a:r>
              <a:rPr lang="tr-TR" sz="2100" dirty="0">
                <a:solidFill>
                  <a:schemeClr val="tx1"/>
                </a:solidFill>
              </a:rPr>
              <a:t> </a:t>
            </a:r>
            <a:r>
              <a:rPr lang="tr-TR" sz="2100" dirty="0" smtClean="0">
                <a:solidFill>
                  <a:schemeClr val="tx1"/>
                </a:solidFill>
              </a:rPr>
              <a:t>makaleler: 216</a:t>
            </a:r>
            <a:endParaRPr lang="tr-TR" sz="2100" dirty="0">
              <a:solidFill>
                <a:schemeClr val="tx1"/>
              </a:solidFill>
            </a:endParaRPr>
          </a:p>
          <a:p>
            <a:r>
              <a:rPr lang="tr-TR" altLang="en-US" sz="2400" dirty="0" smtClean="0">
                <a:solidFill>
                  <a:schemeClr val="accent3"/>
                </a:solidFill>
              </a:rPr>
              <a:t>Tüm Bildiriler:	</a:t>
            </a:r>
            <a:r>
              <a:rPr lang="tr-TR" altLang="en-US" sz="2400" dirty="0" smtClean="0"/>
              <a:t>53</a:t>
            </a:r>
            <a:endParaRPr lang="tr-TR" altLang="en-US" dirty="0" smtClean="0"/>
          </a:p>
          <a:p>
            <a:pPr lvl="1">
              <a:buNone/>
            </a:pPr>
            <a:r>
              <a:rPr lang="en-US" altLang="en-US" dirty="0" err="1" smtClean="0">
                <a:solidFill>
                  <a:schemeClr val="tx1"/>
                </a:solidFill>
              </a:rPr>
              <a:t>Uluslararası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Kongre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Bildirileri</a:t>
            </a:r>
            <a:r>
              <a:rPr lang="en-US" altLang="en-US" dirty="0">
                <a:solidFill>
                  <a:schemeClr val="tx1"/>
                </a:solidFill>
              </a:rPr>
              <a:t>: </a:t>
            </a:r>
            <a:r>
              <a:rPr lang="tr-TR" altLang="en-US" dirty="0">
                <a:solidFill>
                  <a:schemeClr val="tx1"/>
                </a:solidFill>
              </a:rPr>
              <a:t>	</a:t>
            </a:r>
            <a:r>
              <a:rPr lang="tr-TR" altLang="en-US" dirty="0" smtClean="0">
                <a:solidFill>
                  <a:schemeClr val="tx1"/>
                </a:solidFill>
              </a:rPr>
              <a:t>7</a:t>
            </a:r>
            <a:r>
              <a:rPr lang="en-US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sözlü</a:t>
            </a:r>
            <a:r>
              <a:rPr lang="en-US" altLang="en-US" sz="2400" dirty="0">
                <a:solidFill>
                  <a:schemeClr val="tx1"/>
                </a:solidFill>
              </a:rPr>
              <a:t> + </a:t>
            </a:r>
            <a:r>
              <a:rPr lang="tr-TR" altLang="en-US" sz="2400" dirty="0" smtClean="0">
                <a:solidFill>
                  <a:schemeClr val="tx1"/>
                </a:solidFill>
              </a:rPr>
              <a:t>9</a:t>
            </a:r>
            <a:r>
              <a:rPr lang="en-US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poster</a:t>
            </a:r>
          </a:p>
          <a:p>
            <a:pPr lvl="1">
              <a:buNone/>
            </a:pPr>
            <a:r>
              <a:rPr lang="en-US" altLang="en-US" dirty="0" err="1">
                <a:solidFill>
                  <a:schemeClr val="tx1"/>
                </a:solidFill>
              </a:rPr>
              <a:t>Ulusal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Kongre</a:t>
            </a:r>
            <a:r>
              <a:rPr lang="en-US" altLang="en-US" dirty="0">
                <a:solidFill>
                  <a:schemeClr val="tx1"/>
                </a:solidFill>
              </a:rPr>
              <a:t> </a:t>
            </a:r>
            <a:r>
              <a:rPr lang="en-US" altLang="en-US" dirty="0" err="1">
                <a:solidFill>
                  <a:schemeClr val="tx1"/>
                </a:solidFill>
              </a:rPr>
              <a:t>Bildirileri</a:t>
            </a:r>
            <a:r>
              <a:rPr lang="en-US" altLang="en-US" dirty="0">
                <a:solidFill>
                  <a:schemeClr val="tx1"/>
                </a:solidFill>
              </a:rPr>
              <a:t>: </a:t>
            </a:r>
            <a:r>
              <a:rPr lang="tr-TR" altLang="en-US" dirty="0">
                <a:solidFill>
                  <a:schemeClr val="tx1"/>
                </a:solidFill>
              </a:rPr>
              <a:t>	</a:t>
            </a:r>
            <a:r>
              <a:rPr lang="tr-TR" altLang="en-US" dirty="0">
                <a:solidFill>
                  <a:srgbClr val="FF0000"/>
                </a:solidFill>
              </a:rPr>
              <a:t>	</a:t>
            </a:r>
            <a:r>
              <a:rPr lang="tr-TR" altLang="en-US" dirty="0" smtClean="0">
                <a:solidFill>
                  <a:schemeClr val="tx1"/>
                </a:solidFill>
              </a:rPr>
              <a:t>21</a:t>
            </a:r>
            <a:r>
              <a:rPr lang="en-US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</a:rPr>
              <a:t>sözlü</a:t>
            </a:r>
            <a:r>
              <a:rPr lang="en-US" altLang="en-US" sz="2400" dirty="0">
                <a:solidFill>
                  <a:schemeClr val="tx1"/>
                </a:solidFill>
              </a:rPr>
              <a:t> +</a:t>
            </a:r>
            <a:r>
              <a:rPr lang="tr-TR" altLang="en-US" sz="2400" dirty="0">
                <a:solidFill>
                  <a:schemeClr val="tx1"/>
                </a:solidFill>
              </a:rPr>
              <a:t> </a:t>
            </a:r>
            <a:r>
              <a:rPr lang="tr-TR" altLang="en-US" sz="2400" dirty="0" smtClean="0">
                <a:solidFill>
                  <a:schemeClr val="tx1"/>
                </a:solidFill>
              </a:rPr>
              <a:t>16</a:t>
            </a:r>
            <a:r>
              <a:rPr lang="en-US" altLang="en-US" sz="2400" dirty="0" smtClean="0">
                <a:solidFill>
                  <a:schemeClr val="tx1"/>
                </a:solidFill>
              </a:rPr>
              <a:t> </a:t>
            </a:r>
            <a:r>
              <a:rPr lang="en-US" altLang="en-US" sz="2400" dirty="0">
                <a:solidFill>
                  <a:schemeClr val="tx1"/>
                </a:solidFill>
              </a:rPr>
              <a:t>poster </a:t>
            </a:r>
          </a:p>
          <a:p>
            <a:pPr lvl="1">
              <a:buNone/>
            </a:pPr>
            <a:r>
              <a:rPr lang="tr-TR" altLang="en-US" dirty="0">
                <a:solidFill>
                  <a:schemeClr val="tx1"/>
                </a:solidFill>
              </a:rPr>
              <a:t>	</a:t>
            </a:r>
            <a:endParaRPr lang="en-US" altLang="en-US" dirty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E5F3CA-F472-478E-8F43-8B1E7169AC8F}" type="slidenum">
              <a:rPr lang="tr-TR" altLang="en-US" dirty="0" smtClean="0">
                <a:cs typeface="Arial" charset="0"/>
              </a:rPr>
              <a:pPr/>
              <a:t>93</a:t>
            </a:fld>
            <a:endParaRPr lang="tr-TR" altLang="en-US" dirty="0"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Kongre Katılımı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357158" y="1609725"/>
            <a:ext cx="7858180" cy="4391043"/>
          </a:xfrm>
        </p:spPr>
        <p:txBody>
          <a:bodyPr/>
          <a:lstStyle/>
          <a:p>
            <a:pPr eaLnBrk="1" hangingPunct="1"/>
            <a:r>
              <a:rPr lang="tr-TR" altLang="en-US" dirty="0"/>
              <a:t>Klinik içinde bir düzen içinde yapılan planlamalar ile bir yıl sonraki cerrahi kongreler, kongre katılımı ve yapılacak araştırmalar ve katılım sağlayacak hekimler belirlenmektedir.</a:t>
            </a:r>
          </a:p>
          <a:p>
            <a:pPr eaLnBrk="1" hangingPunct="1"/>
            <a:r>
              <a:rPr lang="tr-TR" altLang="en-US" dirty="0"/>
              <a:t>Kongreye katılan asistan, uzman veya başasistanlar kongreyle ilgili  kongre içeriği, yenilikler, tartışılanlar, kongre ile ilgili gözlemleri ve yenilikleri klinik içi toplantılarda diğer uzmanlar ile paylaşmaktadırlar.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5886E-1D20-4282-8A25-EF54E054DD0B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94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Sürekli Tıp Eğitimi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457200" y="1500175"/>
            <a:ext cx="7643813" cy="4786346"/>
          </a:xfrm>
        </p:spPr>
        <p:txBody>
          <a:bodyPr/>
          <a:lstStyle/>
          <a:p>
            <a:r>
              <a:rPr lang="tr-TR" altLang="en-US" dirty="0"/>
              <a:t>Travma ve Acil Cerrahi Toplantısı</a:t>
            </a:r>
          </a:p>
          <a:p>
            <a:pPr lvl="1"/>
            <a:r>
              <a:rPr lang="tr-TR" altLang="en-US" dirty="0"/>
              <a:t>Marmara bölgesi Eğitim hastaneleri aylık bilimsel toplantılarına katılım en az bir uzman ve asistan katılımı ile gerçekleştirilmektedir.</a:t>
            </a:r>
          </a:p>
          <a:p>
            <a:pPr lvl="1"/>
            <a:endParaRPr lang="tr-TR" altLang="en-US" dirty="0"/>
          </a:p>
          <a:p>
            <a:r>
              <a:rPr lang="tr-TR" altLang="en-US" dirty="0"/>
              <a:t>MAYMET </a:t>
            </a:r>
          </a:p>
          <a:p>
            <a:pPr>
              <a:buNone/>
            </a:pPr>
            <a:r>
              <a:rPr lang="tr-TR" altLang="en-US" dirty="0"/>
              <a:t>	(Marmara Anadolu Yakası Meme Hastalıkları Sürekli Eğitim Toplantıları)</a:t>
            </a:r>
          </a:p>
          <a:p>
            <a:pPr lvl="1"/>
            <a:r>
              <a:rPr lang="tr-TR" altLang="en-US" dirty="0" smtClean="0"/>
              <a:t>2 Ay’da bir </a:t>
            </a:r>
            <a:r>
              <a:rPr lang="tr-TR" altLang="en-US" dirty="0"/>
              <a:t>gerçekleştirilen toplantılara katılım sağlanmaktadır.</a:t>
            </a:r>
          </a:p>
          <a:p>
            <a:pPr lvl="1"/>
            <a:endParaRPr lang="tr-TR" altLang="en-US" dirty="0"/>
          </a:p>
          <a:p>
            <a:pPr lvl="1"/>
            <a:endParaRPr lang="tr-TR" altLang="en-US" dirty="0"/>
          </a:p>
        </p:txBody>
      </p:sp>
      <p:sp>
        <p:nvSpPr>
          <p:cNvPr id="6554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6E86612-0F85-4C54-BC25-BD34EFF6A108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95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Algoritmalar</a:t>
            </a:r>
          </a:p>
        </p:txBody>
      </p:sp>
      <p:sp>
        <p:nvSpPr>
          <p:cNvPr id="69635" name="Content Placeholder 2"/>
          <p:cNvSpPr>
            <a:spLocks noGrp="1"/>
          </p:cNvSpPr>
          <p:nvPr>
            <p:ph idx="1"/>
          </p:nvPr>
        </p:nvSpPr>
        <p:spPr>
          <a:xfrm>
            <a:off x="3924300" y="1609725"/>
            <a:ext cx="4176713" cy="3676663"/>
          </a:xfrm>
        </p:spPr>
        <p:txBody>
          <a:bodyPr/>
          <a:lstStyle/>
          <a:p>
            <a:pPr eaLnBrk="1" hangingPunct="1"/>
            <a:r>
              <a:rPr lang="tr-TR" altLang="en-US" sz="2400"/>
              <a:t>2.ONKOLOJİ</a:t>
            </a:r>
          </a:p>
          <a:p>
            <a:pPr lvl="1" eaLnBrk="1" hangingPunct="1"/>
            <a:r>
              <a:rPr lang="tr-TR" altLang="en-US" sz="2000"/>
              <a:t>a. Rektum</a:t>
            </a:r>
          </a:p>
          <a:p>
            <a:pPr lvl="1" eaLnBrk="1" hangingPunct="1"/>
            <a:r>
              <a:rPr lang="tr-TR" altLang="en-US" sz="2000"/>
              <a:t>b. Kolon</a:t>
            </a:r>
          </a:p>
          <a:p>
            <a:pPr lvl="1" eaLnBrk="1" hangingPunct="1"/>
            <a:r>
              <a:rPr lang="tr-TR" altLang="en-US" sz="2000"/>
              <a:t>c. Mide</a:t>
            </a:r>
          </a:p>
          <a:p>
            <a:pPr lvl="1" eaLnBrk="1" hangingPunct="1"/>
            <a:r>
              <a:rPr lang="tr-TR" altLang="en-US" sz="2000"/>
              <a:t>d. Meme</a:t>
            </a:r>
          </a:p>
          <a:p>
            <a:pPr lvl="1" eaLnBrk="1" hangingPunct="1"/>
            <a:r>
              <a:rPr lang="tr-TR" altLang="en-US" sz="2000"/>
              <a:t>e. Tiroid </a:t>
            </a:r>
          </a:p>
          <a:p>
            <a:pPr lvl="1" eaLnBrk="1" hangingPunct="1"/>
            <a:r>
              <a:rPr lang="tr-TR" altLang="en-US" sz="2000"/>
              <a:t>f.  Periampuller bölge</a:t>
            </a:r>
          </a:p>
          <a:p>
            <a:pPr lvl="1" eaLnBrk="1" hangingPunct="1"/>
            <a:r>
              <a:rPr lang="tr-TR" altLang="en-US" sz="2000"/>
              <a:t>g. Karaciğerde kitle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CCC233A-ADA8-415B-B8DA-BB6E953956E7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96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69637" name="Content Placeholder 3"/>
          <p:cNvSpPr>
            <a:spLocks noGrp="1"/>
          </p:cNvSpPr>
          <p:nvPr>
            <p:ph sz="half" idx="4294967295"/>
          </p:nvPr>
        </p:nvSpPr>
        <p:spPr>
          <a:xfrm>
            <a:off x="330200" y="1844675"/>
            <a:ext cx="3521075" cy="4525963"/>
          </a:xfrm>
        </p:spPr>
        <p:txBody>
          <a:bodyPr/>
          <a:lstStyle/>
          <a:p>
            <a:pPr eaLnBrk="1" hangingPunct="1"/>
            <a:r>
              <a:rPr lang="tr-TR" altLang="en-US" sz="2400"/>
              <a:t>1.ELEKTİF</a:t>
            </a:r>
          </a:p>
          <a:p>
            <a:pPr lvl="1" eaLnBrk="1" hangingPunct="1"/>
            <a:r>
              <a:rPr lang="tr-TR" altLang="en-US" sz="2000"/>
              <a:t>a. Kolelitiazis</a:t>
            </a:r>
          </a:p>
          <a:p>
            <a:pPr lvl="1" eaLnBrk="1" hangingPunct="1"/>
            <a:r>
              <a:rPr lang="tr-TR" altLang="en-US" sz="2000"/>
              <a:t>b. Koledokolitiazis </a:t>
            </a:r>
          </a:p>
          <a:p>
            <a:pPr lvl="1" eaLnBrk="1" hangingPunct="1"/>
            <a:r>
              <a:rPr lang="tr-TR" altLang="en-US" sz="2000"/>
              <a:t>c. Guatr</a:t>
            </a:r>
          </a:p>
          <a:p>
            <a:pPr lvl="1" eaLnBrk="1" hangingPunct="1"/>
            <a:r>
              <a:rPr lang="tr-TR" altLang="en-US" sz="2000"/>
              <a:t>d. Alt GİS endoskopisi</a:t>
            </a:r>
          </a:p>
          <a:p>
            <a:pPr lvl="1" eaLnBrk="1" hangingPunct="1"/>
            <a:r>
              <a:rPr lang="tr-TR" altLang="en-US" sz="2000"/>
              <a:t>e. Üst GİS endoskopisi</a:t>
            </a:r>
          </a:p>
          <a:p>
            <a:pPr lvl="1" eaLnBrk="1" hangingPunct="1"/>
            <a:r>
              <a:rPr lang="tr-TR" altLang="en-US" sz="2000"/>
              <a:t>f. Hemoroid</a:t>
            </a:r>
          </a:p>
          <a:p>
            <a:pPr lvl="1" eaLnBrk="1" hangingPunct="1"/>
            <a:r>
              <a:rPr lang="tr-TR" altLang="en-US" sz="2000"/>
              <a:t>g. Perianal fistül</a:t>
            </a:r>
          </a:p>
          <a:p>
            <a:pPr lvl="1" eaLnBrk="1" hangingPunct="1"/>
            <a:r>
              <a:rPr lang="tr-TR" altLang="en-US" sz="2000"/>
              <a:t>h. Perianal fissür</a:t>
            </a:r>
          </a:p>
          <a:p>
            <a:pPr lvl="1" eaLnBrk="1" hangingPunct="1"/>
            <a:r>
              <a:rPr lang="tr-TR" altLang="en-US" sz="2000"/>
              <a:t>i. Pilonidal sinus</a:t>
            </a:r>
          </a:p>
          <a:p>
            <a:pPr lvl="1" eaLnBrk="1" hangingPunct="1"/>
            <a:r>
              <a:rPr lang="tr-TR" altLang="en-US" sz="2000"/>
              <a:t>j. İnguinal herni</a:t>
            </a:r>
          </a:p>
          <a:p>
            <a:pPr lvl="1" eaLnBrk="1" hangingPunct="1"/>
            <a:r>
              <a:rPr lang="tr-TR" altLang="en-US" sz="2000"/>
              <a:t>k. İnsizyonel herni</a:t>
            </a: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7242048" cy="75150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tr-TR" sz="3200" dirty="0"/>
              <a:t>Algoritmalar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sz="half" idx="1"/>
          </p:nvPr>
        </p:nvSpPr>
        <p:spPr>
          <a:xfrm>
            <a:off x="500034" y="1357298"/>
            <a:ext cx="3521075" cy="3186122"/>
          </a:xfrm>
        </p:spPr>
        <p:txBody>
          <a:bodyPr/>
          <a:lstStyle/>
          <a:p>
            <a:pPr eaLnBrk="1" hangingPunct="1"/>
            <a:r>
              <a:rPr lang="tr-TR" altLang="en-US" sz="2400" dirty="0"/>
              <a:t>3. TRAVMA</a:t>
            </a:r>
          </a:p>
          <a:p>
            <a:pPr lvl="1" eaLnBrk="1" hangingPunct="1"/>
            <a:r>
              <a:rPr lang="tr-TR" altLang="en-US" sz="2000" dirty="0"/>
              <a:t>a. </a:t>
            </a:r>
            <a:r>
              <a:rPr lang="tr-TR" altLang="en-US" sz="2000" dirty="0" err="1"/>
              <a:t>Künt</a:t>
            </a:r>
            <a:r>
              <a:rPr lang="tr-TR" altLang="en-US" sz="2000" dirty="0"/>
              <a:t> karın</a:t>
            </a:r>
          </a:p>
          <a:p>
            <a:pPr lvl="1" eaLnBrk="1" hangingPunct="1"/>
            <a:r>
              <a:rPr lang="tr-TR" altLang="en-US" sz="2000" dirty="0"/>
              <a:t>b. </a:t>
            </a:r>
            <a:r>
              <a:rPr lang="tr-TR" altLang="en-US" sz="2000" dirty="0" err="1"/>
              <a:t>Penetran</a:t>
            </a:r>
            <a:r>
              <a:rPr lang="tr-TR" altLang="en-US" sz="2000" dirty="0"/>
              <a:t> karın yaralanması (Delici kesici) </a:t>
            </a:r>
          </a:p>
          <a:p>
            <a:pPr lvl="1" eaLnBrk="1" hangingPunct="1"/>
            <a:r>
              <a:rPr lang="tr-TR" altLang="en-US" sz="2000" dirty="0"/>
              <a:t>c. </a:t>
            </a:r>
            <a:r>
              <a:rPr lang="tr-TR" altLang="en-US" sz="2000" dirty="0" err="1"/>
              <a:t>Penetran</a:t>
            </a:r>
            <a:r>
              <a:rPr lang="tr-TR" altLang="en-US" sz="2000" dirty="0"/>
              <a:t> karın yaralanması (Ateşli silah)</a:t>
            </a:r>
          </a:p>
          <a:p>
            <a:pPr lvl="1" eaLnBrk="1" hangingPunct="1"/>
            <a:r>
              <a:rPr lang="tr-TR" altLang="en-US" sz="2000" dirty="0"/>
              <a:t>d. </a:t>
            </a:r>
            <a:r>
              <a:rPr lang="tr-TR" altLang="en-US" sz="2000" dirty="0" err="1"/>
              <a:t>Toraks</a:t>
            </a:r>
            <a:r>
              <a:rPr lang="tr-TR" altLang="en-US" sz="2000" dirty="0"/>
              <a:t> travması</a:t>
            </a:r>
          </a:p>
          <a:p>
            <a:pPr lvl="1" eaLnBrk="1" hangingPunct="1"/>
            <a:r>
              <a:rPr lang="tr-TR" altLang="en-US" sz="2000" dirty="0"/>
              <a:t>e. Genel beden travması</a:t>
            </a:r>
          </a:p>
        </p:txBody>
      </p:sp>
      <p:sp>
        <p:nvSpPr>
          <p:cNvPr id="70660" name="Content Placeholder 3"/>
          <p:cNvSpPr>
            <a:spLocks noGrp="1"/>
          </p:cNvSpPr>
          <p:nvPr>
            <p:ph sz="half" idx="2"/>
          </p:nvPr>
        </p:nvSpPr>
        <p:spPr>
          <a:xfrm>
            <a:off x="4071934" y="1571612"/>
            <a:ext cx="3851275" cy="4525962"/>
          </a:xfrm>
        </p:spPr>
        <p:txBody>
          <a:bodyPr/>
          <a:lstStyle/>
          <a:p>
            <a:pPr eaLnBrk="1" hangingPunct="1"/>
            <a:r>
              <a:rPr lang="tr-TR" altLang="en-US" sz="2400" dirty="0"/>
              <a:t>4. ACİL</a:t>
            </a:r>
          </a:p>
          <a:p>
            <a:pPr lvl="1" eaLnBrk="1" hangingPunct="1"/>
            <a:r>
              <a:rPr lang="tr-TR" altLang="en-US" sz="2000" dirty="0"/>
              <a:t>a. Karın ağrısı</a:t>
            </a:r>
          </a:p>
          <a:p>
            <a:pPr lvl="1" eaLnBrk="1" hangingPunct="1"/>
            <a:r>
              <a:rPr lang="tr-TR" altLang="en-US" sz="2000" dirty="0"/>
              <a:t>b. Üst GİS kanama</a:t>
            </a:r>
          </a:p>
          <a:p>
            <a:pPr lvl="1" eaLnBrk="1" hangingPunct="1"/>
            <a:r>
              <a:rPr lang="tr-TR" altLang="en-US" sz="2000" dirty="0"/>
              <a:t>c. Alt GİS kanama</a:t>
            </a:r>
          </a:p>
          <a:p>
            <a:pPr lvl="1" eaLnBrk="1" hangingPunct="1"/>
            <a:r>
              <a:rPr lang="tr-TR" altLang="en-US" sz="2000" dirty="0"/>
              <a:t>d. Ciddi akut karın</a:t>
            </a:r>
          </a:p>
          <a:p>
            <a:pPr lvl="1" eaLnBrk="1" hangingPunct="1"/>
            <a:r>
              <a:rPr lang="tr-TR" altLang="en-US" sz="2000" dirty="0"/>
              <a:t>e. Mekanik </a:t>
            </a:r>
            <a:r>
              <a:rPr lang="tr-TR" altLang="en-US" sz="2000" dirty="0" err="1"/>
              <a:t>intestinal</a:t>
            </a:r>
            <a:r>
              <a:rPr lang="tr-TR" altLang="en-US" sz="2000" dirty="0"/>
              <a:t>     </a:t>
            </a:r>
            <a:r>
              <a:rPr lang="tr-TR" altLang="en-US" sz="2000" dirty="0" err="1"/>
              <a:t>obstruksiyon</a:t>
            </a:r>
            <a:endParaRPr lang="tr-TR" altLang="en-US" sz="2000" dirty="0"/>
          </a:p>
          <a:p>
            <a:pPr lvl="1" eaLnBrk="1" hangingPunct="1"/>
            <a:r>
              <a:rPr lang="tr-TR" altLang="en-US" sz="2000" dirty="0"/>
              <a:t>f. Akut </a:t>
            </a:r>
            <a:r>
              <a:rPr lang="tr-TR" altLang="en-US" sz="2000" dirty="0" err="1"/>
              <a:t>pankreatit</a:t>
            </a:r>
            <a:endParaRPr lang="tr-TR" altLang="en-US" sz="2000" dirty="0"/>
          </a:p>
          <a:p>
            <a:pPr lvl="1" eaLnBrk="1" hangingPunct="1"/>
            <a:r>
              <a:rPr lang="tr-TR" altLang="en-US" sz="2000" dirty="0"/>
              <a:t>g. Akut </a:t>
            </a:r>
            <a:r>
              <a:rPr lang="tr-TR" altLang="en-US" sz="2000" dirty="0" err="1"/>
              <a:t>kolesistit</a:t>
            </a:r>
            <a:endParaRPr lang="tr-TR" altLang="en-US" sz="2000" dirty="0"/>
          </a:p>
          <a:p>
            <a:pPr lvl="1" eaLnBrk="1" hangingPunct="1"/>
            <a:r>
              <a:rPr lang="tr-TR" altLang="en-US" sz="2000" dirty="0"/>
              <a:t>h. Akut </a:t>
            </a:r>
            <a:r>
              <a:rPr lang="tr-TR" altLang="en-US" sz="2000" dirty="0" err="1"/>
              <a:t>Kolanjit</a:t>
            </a:r>
            <a:endParaRPr lang="tr-TR" altLang="en-US" sz="2000" dirty="0"/>
          </a:p>
          <a:p>
            <a:pPr lvl="1" eaLnBrk="1" hangingPunct="1"/>
            <a:r>
              <a:rPr lang="tr-TR" altLang="en-US" sz="2000" dirty="0"/>
              <a:t>i. Akut </a:t>
            </a:r>
            <a:r>
              <a:rPr lang="tr-TR" altLang="en-US" sz="2000" dirty="0" err="1"/>
              <a:t>apendisit</a:t>
            </a:r>
            <a:endParaRPr lang="tr-TR" altLang="en-US" sz="2000" dirty="0"/>
          </a:p>
          <a:p>
            <a:pPr lvl="1" eaLnBrk="1" hangingPunct="1"/>
            <a:r>
              <a:rPr lang="tr-TR" altLang="en-US" sz="2000" dirty="0"/>
              <a:t>j. Akut </a:t>
            </a:r>
            <a:r>
              <a:rPr lang="tr-TR" altLang="en-US" sz="2000" dirty="0" err="1"/>
              <a:t>divertikülit</a:t>
            </a:r>
            <a:endParaRPr lang="tr-TR" altLang="en-US" sz="2000" dirty="0"/>
          </a:p>
          <a:p>
            <a:pPr lvl="1" eaLnBrk="1" hangingPunct="1"/>
            <a:r>
              <a:rPr lang="tr-TR" altLang="en-US" sz="2000" dirty="0"/>
              <a:t>k. Ateşli hastaya yaklaşım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8555038" y="823913"/>
            <a:ext cx="588962" cy="2286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fld id="{C442521A-DA3B-4CE2-9FE4-3C25F579D9CD}" type="slidenum">
              <a:rPr lang="tr-TR" altLang="en-US" sz="1400" dirty="0" smtClean="0">
                <a:solidFill>
                  <a:schemeClr val="tx2"/>
                </a:solidFill>
                <a:cs typeface="Arial" charset="0"/>
              </a:rPr>
              <a:pPr algn="ctr"/>
              <a:t>97</a:t>
            </a:fld>
            <a:endParaRPr lang="tr-TR" altLang="en-US" sz="1400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914380-CC31-40C6-9683-5E45F28C603D}" type="slidenum">
              <a:rPr lang="tr-TR" dirty="0" smtClean="0"/>
              <a:pPr>
                <a:defRPr/>
              </a:pPr>
              <a:t>98</a:t>
            </a:fld>
            <a:endParaRPr lang="tr-TR" dirty="0"/>
          </a:p>
        </p:txBody>
      </p:sp>
      <p:pic>
        <p:nvPicPr>
          <p:cNvPr id="12290" name="Picture 2" descr="C:\Users\Genel Cerrahi\Desktop\al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67" y="928670"/>
            <a:ext cx="8391495" cy="54292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20675"/>
            <a:ext cx="7643192" cy="8760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r-TR" sz="3200" dirty="0"/>
              <a:t>Asistan Kayıt Sistemleri</a:t>
            </a:r>
          </a:p>
        </p:txBody>
      </p:sp>
      <p:sp>
        <p:nvSpPr>
          <p:cNvPr id="71683" name="Content Placeholder 5"/>
          <p:cNvSpPr>
            <a:spLocks noGrp="1"/>
          </p:cNvSpPr>
          <p:nvPr>
            <p:ph idx="1"/>
          </p:nvPr>
        </p:nvSpPr>
        <p:spPr>
          <a:xfrm>
            <a:off x="500034" y="2143116"/>
            <a:ext cx="7239000" cy="1785949"/>
          </a:xfrm>
        </p:spPr>
        <p:txBody>
          <a:bodyPr/>
          <a:lstStyle/>
          <a:p>
            <a:r>
              <a:rPr lang="tr-TR" altLang="en-US" dirty="0"/>
              <a:t>Asistan Karnesi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B65848-A811-4C9D-84F0-270F7C3CF24B}" type="slidenum">
              <a:rPr lang="tr-TR" altLang="en-US" dirty="0" smtClean="0">
                <a:solidFill>
                  <a:schemeClr val="tx2"/>
                </a:solidFill>
                <a:cs typeface="Arial" charset="0"/>
              </a:rPr>
              <a:pPr/>
              <a:t>99</a:t>
            </a:fld>
            <a:endParaRPr lang="tr-TR" altLang="en-US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Özel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5661</TotalTime>
  <Words>2920</Words>
  <Application>Microsoft Office PowerPoint</Application>
  <PresentationFormat>Ekran Gösterisi (4:3)</PresentationFormat>
  <Paragraphs>1035</Paragraphs>
  <Slides>104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104</vt:i4>
      </vt:variant>
    </vt:vector>
  </HeadingPairs>
  <TitlesOfParts>
    <vt:vector size="114" baseType="lpstr">
      <vt:lpstr>Arial</vt:lpstr>
      <vt:lpstr>Calibri</vt:lpstr>
      <vt:lpstr>Franklin Gothic Book</vt:lpstr>
      <vt:lpstr>Lucida Sans Unicode</vt:lpstr>
      <vt:lpstr>Tahoma</vt:lpstr>
      <vt:lpstr>Times New Roman</vt:lpstr>
      <vt:lpstr>Trebuchet MS</vt:lpstr>
      <vt:lpstr>Wingdings</vt:lpstr>
      <vt:lpstr>Wingdings 2</vt:lpstr>
      <vt:lpstr>Opulent</vt:lpstr>
      <vt:lpstr>T.C. SAĞLIK BİLİMLERİ ÜNİVERSİTESİ ÜMRANİYE EĞİTİM VE  ARAŞTIRMA HASTANESİ GENEL CERRAHİ KLİNİĞİ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Ümraniye Eğitim ve Araştırma Hastanesi (ÜEAH)</vt:lpstr>
      <vt:lpstr>Ümraniye Eğitim ve Araştırma Hastanesi (ÜEAH)</vt:lpstr>
      <vt:lpstr>Amaç ve Hedefler</vt:lpstr>
      <vt:lpstr>Amaç ve Hedefler</vt:lpstr>
      <vt:lpstr>Amaç ve Hedefler</vt:lpstr>
      <vt:lpstr>TUKMOS’un Yeterlilik Üçgeni (Yedi temel yetkinlik alanı)</vt:lpstr>
      <vt:lpstr>Kadro</vt:lpstr>
      <vt:lpstr>PowerPoint Sunusu</vt:lpstr>
      <vt:lpstr>Asistanlarımız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Çalışma Grupları</vt:lpstr>
      <vt:lpstr>Çalışma Grupları</vt:lpstr>
      <vt:lpstr>Servis Krokisi </vt:lpstr>
      <vt:lpstr>Servis Krokisi -2 </vt:lpstr>
      <vt:lpstr>Yatak sayısı</vt:lpstr>
      <vt:lpstr>Doktorlar için oda sayısı</vt:lpstr>
      <vt:lpstr>PowerPoint Sunusu</vt:lpstr>
      <vt:lpstr>PowerPoint Sunusu</vt:lpstr>
      <vt:lpstr>Hizmet</vt:lpstr>
      <vt:lpstr>Poliklinik sayıları</vt:lpstr>
      <vt:lpstr>İstatistikler</vt:lpstr>
      <vt:lpstr>Yıllık Yatan Hasta Sayısı</vt:lpstr>
      <vt:lpstr>Acil/Travma Yatan Hasta Sayısı</vt:lpstr>
      <vt:lpstr>Haftalık ameliyat masa sayısı </vt:lpstr>
      <vt:lpstr>Günü birlik ameliyat olanakları</vt:lpstr>
      <vt:lpstr>PowerPoint Sunusu</vt:lpstr>
      <vt:lpstr>Ameliyat gruplarına göre </vt:lpstr>
      <vt:lpstr>PowerPoint Sunusu</vt:lpstr>
      <vt:lpstr>Ameliyatlar (Küçük-Orta Cerrahi)</vt:lpstr>
      <vt:lpstr>Ameliyatlar ayrıntı (Küçük-Orta Cerrahi)</vt:lpstr>
      <vt:lpstr>Ameliyatlar ayrıntı (Kolorektal Cerrahi)</vt:lpstr>
      <vt:lpstr>Ameliyatlar ayrıntı (Meme Cerrahisi)</vt:lpstr>
      <vt:lpstr>Ameliyatlar ayrıntı (Üst GİS ve Obezite)</vt:lpstr>
      <vt:lpstr>Ameliyatlar ayrıntı (Hepatopankreatikobiliyer)</vt:lpstr>
      <vt:lpstr>Endoskopi</vt:lpstr>
      <vt:lpstr>Son 5 yılda gerçekleştirilen tanısal endoskopik işlem sayıları </vt:lpstr>
      <vt:lpstr>Klinik Donanım</vt:lpstr>
      <vt:lpstr>Yoğun Bakım ve Ünite Olanakları</vt:lpstr>
      <vt:lpstr>Diğer Klinikler</vt:lpstr>
      <vt:lpstr>Asistanlar ve Eğitim</vt:lpstr>
      <vt:lpstr>Asistan Odası, 2 adet</vt:lpstr>
      <vt:lpstr>Bilimsel Yayınlara Ulaşım</vt:lpstr>
      <vt:lpstr>  Kütüphane</vt:lpstr>
      <vt:lpstr>Temel Kitaplar Listesi</vt:lpstr>
      <vt:lpstr>Temel Kitaplar Listesi</vt:lpstr>
      <vt:lpstr>Eğitim Programı</vt:lpstr>
      <vt:lpstr>Örnek Eğitim Programı</vt:lpstr>
      <vt:lpstr>Multidisipliner ve Klinik İçi Toplantılar</vt:lpstr>
      <vt:lpstr>Seminer</vt:lpstr>
      <vt:lpstr>Makale Saati </vt:lpstr>
      <vt:lpstr>Eğitim viziti</vt:lpstr>
      <vt:lpstr>Morbidite ve Mortalite Toplantısı</vt:lpstr>
      <vt:lpstr>Preoperatif/ Postoperatif Olgu Toplantısı</vt:lpstr>
      <vt:lpstr>Tümör Konseyi-Meme Konseyi</vt:lpstr>
      <vt:lpstr>Obezite Konseyi</vt:lpstr>
      <vt:lpstr>Endokrin Konseyi</vt:lpstr>
      <vt:lpstr>Eğitim</vt:lpstr>
      <vt:lpstr>Asistan Geri bildirim</vt:lpstr>
      <vt:lpstr>Eğitmenlerin asistan değerlendirmesi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Rotasyonlar</vt:lpstr>
      <vt:lpstr>Sağlık Bakanlığı Tıpta Uzmanlık Kurulu Genel Cerrahi Kliniği - Rotasyonlar</vt:lpstr>
      <vt:lpstr>Bildiri ve Makale Yazma</vt:lpstr>
      <vt:lpstr>Son 5 yıllık (2017-2022) yayın sayısı</vt:lpstr>
      <vt:lpstr>Kongre Katılımı</vt:lpstr>
      <vt:lpstr>Sürekli Tıp Eğitimi</vt:lpstr>
      <vt:lpstr>Algoritmalar</vt:lpstr>
      <vt:lpstr>Algoritmalar</vt:lpstr>
      <vt:lpstr>PowerPoint Sunusu</vt:lpstr>
      <vt:lpstr>Asistan Kayıt Sistemleri</vt:lpstr>
      <vt:lpstr>Asistan Karnesi</vt:lpstr>
      <vt:lpstr>Mezunlar</vt:lpstr>
      <vt:lpstr>Mezunlar</vt:lpstr>
      <vt:lpstr>Mezunlar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Ümraniye Eğitim ve Araştırma Hastanesi Genel Cerrahi Kliniği</dc:title>
  <dc:creator>cerrah</dc:creator>
  <cp:lastModifiedBy>umraniye</cp:lastModifiedBy>
  <cp:revision>698</cp:revision>
  <cp:lastPrinted>2012-05-15T09:15:05Z</cp:lastPrinted>
  <dcterms:created xsi:type="dcterms:W3CDTF">2011-12-13T08:24:51Z</dcterms:created>
  <dcterms:modified xsi:type="dcterms:W3CDTF">2023-05-11T12:26:47Z</dcterms:modified>
</cp:coreProperties>
</file>